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  <p:sldMasterId id="2147484213" r:id="rId2"/>
  </p:sldMasterIdLst>
  <p:notesMasterIdLst>
    <p:notesMasterId r:id="rId25"/>
  </p:notesMasterIdLst>
  <p:sldIdLst>
    <p:sldId id="4514" r:id="rId3"/>
    <p:sldId id="4602" r:id="rId4"/>
    <p:sldId id="4606" r:id="rId5"/>
    <p:sldId id="4604" r:id="rId6"/>
    <p:sldId id="4516" r:id="rId7"/>
    <p:sldId id="4523" r:id="rId8"/>
    <p:sldId id="4562" r:id="rId9"/>
    <p:sldId id="4563" r:id="rId10"/>
    <p:sldId id="4560" r:id="rId11"/>
    <p:sldId id="4518" r:id="rId12"/>
    <p:sldId id="4526" r:id="rId13"/>
    <p:sldId id="4566" r:id="rId14"/>
    <p:sldId id="4564" r:id="rId15"/>
    <p:sldId id="4578" r:id="rId16"/>
    <p:sldId id="4569" r:id="rId17"/>
    <p:sldId id="4579" r:id="rId18"/>
    <p:sldId id="4570" r:id="rId19"/>
    <p:sldId id="4571" r:id="rId20"/>
    <p:sldId id="4572" r:id="rId21"/>
    <p:sldId id="4573" r:id="rId22"/>
    <p:sldId id="4607" r:id="rId23"/>
    <p:sldId id="4591" r:id="rId2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S PRESENTION" id="{B245B56F-FC3C-497F-918B-FE32BF3443D6}">
          <p14:sldIdLst>
            <p14:sldId id="4514"/>
            <p14:sldId id="4602"/>
            <p14:sldId id="4606"/>
            <p14:sldId id="4604"/>
            <p14:sldId id="4516"/>
            <p14:sldId id="4523"/>
            <p14:sldId id="4562"/>
            <p14:sldId id="4563"/>
            <p14:sldId id="4560"/>
            <p14:sldId id="4518"/>
            <p14:sldId id="4526"/>
            <p14:sldId id="4566"/>
            <p14:sldId id="4564"/>
            <p14:sldId id="4578"/>
            <p14:sldId id="4569"/>
            <p14:sldId id="4579"/>
            <p14:sldId id="4570"/>
            <p14:sldId id="4571"/>
            <p14:sldId id="4572"/>
            <p14:sldId id="4573"/>
            <p14:sldId id="4607"/>
            <p14:sldId id="45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373737"/>
    <a:srgbClr val="375B8A"/>
    <a:srgbClr val="EFF1F8"/>
    <a:srgbClr val="F2F2F2"/>
    <a:srgbClr val="000000"/>
    <a:srgbClr val="5A5A66"/>
    <a:srgbClr val="626162"/>
    <a:srgbClr val="C4D4E2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5890" autoAdjust="0"/>
  </p:normalViewPr>
  <p:slideViewPr>
    <p:cSldViewPr snapToGrid="0" snapToObjects="1">
      <p:cViewPr varScale="1">
        <p:scale>
          <a:sx n="37" d="100"/>
          <a:sy n="37" d="100"/>
        </p:scale>
        <p:origin x="456" y="24"/>
      </p:cViewPr>
      <p:guideLst>
        <p:guide orient="horz" pos="4320"/>
        <p:guide pos="767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82944D-4778-408E-9D31-4901FBBF896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DA38B0-B084-474D-9715-E431523B2DDB}">
      <dgm:prSet phldrT="[Text]" custT="1"/>
      <dgm:spPr/>
      <dgm:t>
        <a:bodyPr/>
        <a:lstStyle/>
        <a:p>
          <a:r>
            <a:rPr lang="en-US" sz="3200" b="1" dirty="0" smtClean="0"/>
            <a:t>2</a:t>
          </a:r>
        </a:p>
        <a:p>
          <a:r>
            <a:rPr lang="en-US" sz="2800" b="1" dirty="0" smtClean="0">
              <a:solidFill>
                <a:srgbClr val="FFC000"/>
              </a:solidFill>
              <a:latin typeface="Arial Narrow" panose="020B0606020202030204" pitchFamily="34" charset="0"/>
            </a:rPr>
            <a:t>PRESENTATION OF PROVISIONAL CALENDARS TO STAKEHOLDERS AT THE STAKEHOLDERS MEETING</a:t>
          </a:r>
          <a:endParaRPr lang="en-US" sz="2800" b="1" dirty="0">
            <a:solidFill>
              <a:srgbClr val="FFC000"/>
            </a:solidFill>
            <a:latin typeface="Arial Narrow" panose="020B0606020202030204" pitchFamily="34" charset="0"/>
          </a:endParaRPr>
        </a:p>
      </dgm:t>
    </dgm:pt>
    <dgm:pt modelId="{8C97ED0D-97AE-4637-BBBA-6149FDCA28EF}" type="parTrans" cxnId="{69A6387F-65E7-47E0-963F-C4803A39F53C}">
      <dgm:prSet/>
      <dgm:spPr/>
      <dgm:t>
        <a:bodyPr/>
        <a:lstStyle/>
        <a:p>
          <a:endParaRPr lang="en-US" b="1"/>
        </a:p>
      </dgm:t>
    </dgm:pt>
    <dgm:pt modelId="{E276FAE0-52DC-470D-9D6E-0279F4E5B87F}" type="sibTrans" cxnId="{69A6387F-65E7-47E0-963F-C4803A39F53C}">
      <dgm:prSet/>
      <dgm:spPr>
        <a:solidFill>
          <a:srgbClr val="FFC000"/>
        </a:solidFill>
      </dgm:spPr>
      <dgm:t>
        <a:bodyPr/>
        <a:lstStyle/>
        <a:p>
          <a:endParaRPr lang="en-US" b="1"/>
        </a:p>
      </dgm:t>
    </dgm:pt>
    <dgm:pt modelId="{6D2ABDC0-384E-4F80-A1D4-5C2D5801B6F6}">
      <dgm:prSet phldrT="[Text]" custT="1"/>
      <dgm:spPr/>
      <dgm:t>
        <a:bodyPr/>
        <a:lstStyle/>
        <a:p>
          <a:r>
            <a:rPr lang="en-US" sz="3200" b="1" dirty="0" smtClean="0"/>
            <a:t>3.</a:t>
          </a:r>
          <a:r>
            <a:rPr lang="en-US" sz="1100" b="1" dirty="0" smtClean="0"/>
            <a:t> </a:t>
          </a:r>
        </a:p>
        <a:p>
          <a:r>
            <a:rPr lang="en-US" sz="2800" b="1" dirty="0" smtClean="0">
              <a:solidFill>
                <a:srgbClr val="FFC000"/>
              </a:solidFill>
              <a:latin typeface="Arial Narrow" panose="020B0606020202030204" pitchFamily="34" charset="0"/>
            </a:rPr>
            <a:t>RUNNING THROUGH THE GREY AREAS OF THE ADOPTED PROVISIONAL CALENDAR BY OEQA</a:t>
          </a:r>
          <a:endParaRPr lang="en-US" sz="2800" b="1" dirty="0">
            <a:solidFill>
              <a:srgbClr val="FFC000"/>
            </a:solidFill>
            <a:latin typeface="Arial Narrow" panose="020B0606020202030204" pitchFamily="34" charset="0"/>
          </a:endParaRPr>
        </a:p>
      </dgm:t>
    </dgm:pt>
    <dgm:pt modelId="{757F1677-BAAC-4F52-AD0B-E22A30EE7139}" type="parTrans" cxnId="{F5A88A1D-E253-4053-A618-02809138645B}">
      <dgm:prSet/>
      <dgm:spPr/>
      <dgm:t>
        <a:bodyPr/>
        <a:lstStyle/>
        <a:p>
          <a:endParaRPr lang="en-US" b="1"/>
        </a:p>
      </dgm:t>
    </dgm:pt>
    <dgm:pt modelId="{8AFB6A76-B58F-4C36-92F0-ED7F38CB37F9}" type="sibTrans" cxnId="{F5A88A1D-E253-4053-A618-02809138645B}">
      <dgm:prSet/>
      <dgm:spPr>
        <a:solidFill>
          <a:srgbClr val="FFC000"/>
        </a:solidFill>
      </dgm:spPr>
      <dgm:t>
        <a:bodyPr/>
        <a:lstStyle/>
        <a:p>
          <a:endParaRPr lang="en-US" b="1"/>
        </a:p>
      </dgm:t>
    </dgm:pt>
    <dgm:pt modelId="{05B4502C-5218-46F6-933D-5DB053BB747A}">
      <dgm:prSet phldrT="[Text]" custT="1"/>
      <dgm:spPr/>
      <dgm:t>
        <a:bodyPr/>
        <a:lstStyle/>
        <a:p>
          <a:r>
            <a:rPr lang="en-US" sz="3200" b="1" dirty="0" smtClean="0"/>
            <a:t>4</a:t>
          </a:r>
          <a:r>
            <a:rPr lang="en-US" sz="2800" b="1" dirty="0" smtClean="0"/>
            <a:t>.</a:t>
          </a:r>
        </a:p>
        <a:p>
          <a:r>
            <a:rPr lang="en-US" sz="2800" b="1" dirty="0" smtClean="0">
              <a:solidFill>
                <a:srgbClr val="FFC000"/>
              </a:solidFill>
              <a:latin typeface="Arial Narrow" panose="020B0606020202030204" pitchFamily="34" charset="0"/>
            </a:rPr>
            <a:t>FINAL ADOPTION OF HARMONIZED CALENDAR AND APPROVAL BY THE HCE</a:t>
          </a:r>
          <a:endParaRPr lang="en-US" sz="2800" b="1" dirty="0">
            <a:solidFill>
              <a:srgbClr val="FFC000"/>
            </a:solidFill>
            <a:latin typeface="Arial Narrow" panose="020B0606020202030204" pitchFamily="34" charset="0"/>
          </a:endParaRPr>
        </a:p>
      </dgm:t>
    </dgm:pt>
    <dgm:pt modelId="{D96C361D-4FF6-41C9-BC53-3AAB979E4942}" type="parTrans" cxnId="{72C35F5E-1B69-4FE8-AA8C-FE364AEAEFD7}">
      <dgm:prSet/>
      <dgm:spPr/>
      <dgm:t>
        <a:bodyPr/>
        <a:lstStyle/>
        <a:p>
          <a:endParaRPr lang="en-US" b="1"/>
        </a:p>
      </dgm:t>
    </dgm:pt>
    <dgm:pt modelId="{BC0FF1D2-DEF3-405E-8C5F-07C0EF83475B}" type="sibTrans" cxnId="{72C35F5E-1B69-4FE8-AA8C-FE364AEAEFD7}">
      <dgm:prSet/>
      <dgm:spPr>
        <a:solidFill>
          <a:srgbClr val="FFC000"/>
        </a:solidFill>
      </dgm:spPr>
      <dgm:t>
        <a:bodyPr/>
        <a:lstStyle/>
        <a:p>
          <a:endParaRPr lang="en-US" b="1"/>
        </a:p>
      </dgm:t>
    </dgm:pt>
    <dgm:pt modelId="{ECEC85F6-0439-47D8-B87C-5108FE2503E7}">
      <dgm:prSet phldrT="[Text]" custT="1"/>
      <dgm:spPr/>
      <dgm:t>
        <a:bodyPr/>
        <a:lstStyle/>
        <a:p>
          <a:r>
            <a:rPr lang="en-US" sz="3200" b="1" dirty="0" smtClean="0"/>
            <a:t>5</a:t>
          </a:r>
        </a:p>
        <a:p>
          <a:r>
            <a:rPr lang="en-US" sz="2800" b="1" dirty="0" smtClean="0">
              <a:solidFill>
                <a:srgbClr val="FFC000"/>
              </a:solidFill>
              <a:latin typeface="Arial Narrow" panose="020B0606020202030204" pitchFamily="34" charset="0"/>
            </a:rPr>
            <a:t>PUBLICATION AND PRESS RELEASE</a:t>
          </a:r>
          <a:endParaRPr lang="en-US" sz="2800" b="1" dirty="0">
            <a:solidFill>
              <a:srgbClr val="FFC000"/>
            </a:solidFill>
            <a:latin typeface="Arial Narrow" panose="020B0606020202030204" pitchFamily="34" charset="0"/>
          </a:endParaRPr>
        </a:p>
      </dgm:t>
    </dgm:pt>
    <dgm:pt modelId="{F4BA27C0-9F02-42DF-BA54-AA5B9A283687}" type="parTrans" cxnId="{CF8088E7-765D-4963-B66F-24E5D52E9823}">
      <dgm:prSet/>
      <dgm:spPr/>
      <dgm:t>
        <a:bodyPr/>
        <a:lstStyle/>
        <a:p>
          <a:endParaRPr lang="en-US" b="1"/>
        </a:p>
      </dgm:t>
    </dgm:pt>
    <dgm:pt modelId="{0329B098-000B-456B-9AC2-317EF5E2755C}" type="sibTrans" cxnId="{CF8088E7-765D-4963-B66F-24E5D52E9823}">
      <dgm:prSet/>
      <dgm:spPr>
        <a:solidFill>
          <a:srgbClr val="FFC000"/>
        </a:solidFill>
      </dgm:spPr>
      <dgm:t>
        <a:bodyPr/>
        <a:lstStyle/>
        <a:p>
          <a:endParaRPr lang="en-US" b="1">
            <a:solidFill>
              <a:schemeClr val="accent6">
                <a:lumMod val="75000"/>
              </a:schemeClr>
            </a:solidFill>
          </a:endParaRPr>
        </a:p>
      </dgm:t>
    </dgm:pt>
    <dgm:pt modelId="{F3C8D08A-34AC-4975-A182-166A064F357A}">
      <dgm:prSet custT="1"/>
      <dgm:spPr/>
      <dgm:t>
        <a:bodyPr/>
        <a:lstStyle/>
        <a:p>
          <a:r>
            <a:rPr lang="en-US" sz="3200" b="1" dirty="0" smtClean="0"/>
            <a:t>1</a:t>
          </a:r>
        </a:p>
        <a:p>
          <a:r>
            <a:rPr lang="en-US" sz="2800" b="1" dirty="0" smtClean="0">
              <a:solidFill>
                <a:srgbClr val="FFC000"/>
              </a:solidFill>
              <a:latin typeface="Arial Narrow" panose="020B0606020202030204" pitchFamily="34" charset="0"/>
            </a:rPr>
            <a:t>DEVELOPMENT OF 2 OR 3 PROVISIONAL CALENDARS BY OEQA </a:t>
          </a:r>
          <a:endParaRPr lang="en-US" sz="2800" b="1" dirty="0">
            <a:solidFill>
              <a:srgbClr val="FFC000"/>
            </a:solidFill>
            <a:latin typeface="Arial Narrow" panose="020B0606020202030204" pitchFamily="34" charset="0"/>
          </a:endParaRPr>
        </a:p>
      </dgm:t>
    </dgm:pt>
    <dgm:pt modelId="{61468E37-D573-4627-A881-B981AD72E702}" type="parTrans" cxnId="{32DD1689-E4B8-44E5-81D0-EE04CA5BD2DF}">
      <dgm:prSet/>
      <dgm:spPr/>
      <dgm:t>
        <a:bodyPr/>
        <a:lstStyle/>
        <a:p>
          <a:endParaRPr lang="en-US"/>
        </a:p>
      </dgm:t>
    </dgm:pt>
    <dgm:pt modelId="{B53B4522-0354-4887-821B-05CC3390B990}" type="sibTrans" cxnId="{32DD1689-E4B8-44E5-81D0-EE04CA5BD2DF}">
      <dgm:prSet/>
      <dgm:spPr>
        <a:solidFill>
          <a:srgbClr val="FFC000"/>
        </a:solidFill>
      </dgm:spPr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3398B6A-4D9B-43F4-9D48-4A71BBA5560A}" type="pres">
      <dgm:prSet presAssocID="{2082944D-4778-408E-9D31-4901FBBF89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AFB827-0FD6-49F5-9F3B-78B0B5BECF17}" type="pres">
      <dgm:prSet presAssocID="{F3C8D08A-34AC-4975-A182-166A064F357A}" presName="node" presStyleLbl="node1" presStyleIdx="0" presStyleCnt="5" custScaleX="131461" custScaleY="107840" custRadScaleRad="88630" custRadScaleInc="-10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57D96-1E77-4476-A52B-605ACBF52D8C}" type="pres">
      <dgm:prSet presAssocID="{B53B4522-0354-4887-821B-05CC3390B990}" presName="sibTrans" presStyleLbl="sibTrans2D1" presStyleIdx="0" presStyleCnt="5" custScaleX="201460"/>
      <dgm:spPr/>
      <dgm:t>
        <a:bodyPr/>
        <a:lstStyle/>
        <a:p>
          <a:endParaRPr lang="en-US"/>
        </a:p>
      </dgm:t>
    </dgm:pt>
    <dgm:pt modelId="{36ACAE59-AB27-47A2-8E96-88444A065492}" type="pres">
      <dgm:prSet presAssocID="{B53B4522-0354-4887-821B-05CC3390B99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1624695E-8D6C-4CA2-9796-5BBB0D68126D}" type="pres">
      <dgm:prSet presAssocID="{D7DA38B0-B084-474D-9715-E431523B2DDB}" presName="node" presStyleLbl="node1" presStyleIdx="1" presStyleCnt="5" custScaleX="121700" custScaleY="108603" custRadScaleRad="94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A0AA84-83C6-487B-8794-AD7CAEDB74C7}" type="pres">
      <dgm:prSet presAssocID="{E276FAE0-52DC-470D-9D6E-0279F4E5B87F}" presName="sibTrans" presStyleLbl="sibTrans2D1" presStyleIdx="1" presStyleCnt="5" custScaleX="172406"/>
      <dgm:spPr/>
      <dgm:t>
        <a:bodyPr/>
        <a:lstStyle/>
        <a:p>
          <a:endParaRPr lang="en-US"/>
        </a:p>
      </dgm:t>
    </dgm:pt>
    <dgm:pt modelId="{481CDED0-EBE4-4687-A504-8A9B1325EDBC}" type="pres">
      <dgm:prSet presAssocID="{E276FAE0-52DC-470D-9D6E-0279F4E5B87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4AB76E10-CA93-4CAC-B49E-32663572B82D}" type="pres">
      <dgm:prSet presAssocID="{6D2ABDC0-384E-4F80-A1D4-5C2D5801B6F6}" presName="node" presStyleLbl="node1" presStyleIdx="2" presStyleCnt="5" custScaleX="117440" custScaleY="101979" custRadScaleRad="96432" custRadScaleInc="-29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9D44B-731F-4902-B001-447886EAA3C2}" type="pres">
      <dgm:prSet presAssocID="{8AFB6A76-B58F-4C36-92F0-ED7F38CB37F9}" presName="sibTrans" presStyleLbl="sibTrans2D1" presStyleIdx="2" presStyleCnt="5" custLinFactNeighborX="0" custLinFactNeighborY="0"/>
      <dgm:spPr/>
      <dgm:t>
        <a:bodyPr/>
        <a:lstStyle/>
        <a:p>
          <a:endParaRPr lang="en-US"/>
        </a:p>
      </dgm:t>
    </dgm:pt>
    <dgm:pt modelId="{2E22153C-76A1-4F75-9001-CD997FB3E77B}" type="pres">
      <dgm:prSet presAssocID="{8AFB6A76-B58F-4C36-92F0-ED7F38CB37F9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244D0171-A062-47EE-B984-85130A474077}" type="pres">
      <dgm:prSet presAssocID="{05B4502C-5218-46F6-933D-5DB053BB747A}" presName="node" presStyleLbl="node1" presStyleIdx="3" presStyleCnt="5" custScaleX="120117" custScaleY="99943" custRadScaleRad="94819" custRadScaleInc="2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8FC9B-C72D-426C-B4A6-3B758262D7EE}" type="pres">
      <dgm:prSet presAssocID="{BC0FF1D2-DEF3-405E-8C5F-07C0EF83475B}" presName="sibTrans" presStyleLbl="sibTrans2D1" presStyleIdx="3" presStyleCnt="5" custScaleX="117761"/>
      <dgm:spPr/>
      <dgm:t>
        <a:bodyPr/>
        <a:lstStyle/>
        <a:p>
          <a:endParaRPr lang="en-US"/>
        </a:p>
      </dgm:t>
    </dgm:pt>
    <dgm:pt modelId="{9DECB743-78DB-4B4E-B425-2E346CBF08F3}" type="pres">
      <dgm:prSet presAssocID="{BC0FF1D2-DEF3-405E-8C5F-07C0EF83475B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604E85B-4844-458D-AF05-6572DC86DA20}" type="pres">
      <dgm:prSet presAssocID="{ECEC85F6-0439-47D8-B87C-5108FE2503E7}" presName="node" presStyleLbl="node1" presStyleIdx="4" presStyleCnt="5" custScaleX="126609" custScaleY="1210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3315B-E483-461F-930B-7643680E3696}" type="pres">
      <dgm:prSet presAssocID="{0329B098-000B-456B-9AC2-317EF5E2755C}" presName="sibTrans" presStyleLbl="sibTrans2D1" presStyleIdx="4" presStyleCnt="5" custScaleX="151394"/>
      <dgm:spPr/>
      <dgm:t>
        <a:bodyPr/>
        <a:lstStyle/>
        <a:p>
          <a:endParaRPr lang="en-US"/>
        </a:p>
      </dgm:t>
    </dgm:pt>
    <dgm:pt modelId="{12661FF3-C09E-4260-AE49-DDF0A941CA2C}" type="pres">
      <dgm:prSet presAssocID="{0329B098-000B-456B-9AC2-317EF5E2755C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51467FED-0373-4441-A27E-07652574D7DC}" type="presOf" srcId="{05B4502C-5218-46F6-933D-5DB053BB747A}" destId="{244D0171-A062-47EE-B984-85130A474077}" srcOrd="0" destOrd="0" presId="urn:microsoft.com/office/officeart/2005/8/layout/cycle2"/>
    <dgm:cxn modelId="{55349254-A9CF-40B9-9EDA-6EBBB1F478E5}" type="presOf" srcId="{B53B4522-0354-4887-821B-05CC3390B990}" destId="{36ACAE59-AB27-47A2-8E96-88444A065492}" srcOrd="1" destOrd="0" presId="urn:microsoft.com/office/officeart/2005/8/layout/cycle2"/>
    <dgm:cxn modelId="{69A6387F-65E7-47E0-963F-C4803A39F53C}" srcId="{2082944D-4778-408E-9D31-4901FBBF8969}" destId="{D7DA38B0-B084-474D-9715-E431523B2DDB}" srcOrd="1" destOrd="0" parTransId="{8C97ED0D-97AE-4637-BBBA-6149FDCA28EF}" sibTransId="{E276FAE0-52DC-470D-9D6E-0279F4E5B87F}"/>
    <dgm:cxn modelId="{F5A88A1D-E253-4053-A618-02809138645B}" srcId="{2082944D-4778-408E-9D31-4901FBBF8969}" destId="{6D2ABDC0-384E-4F80-A1D4-5C2D5801B6F6}" srcOrd="2" destOrd="0" parTransId="{757F1677-BAAC-4F52-AD0B-E22A30EE7139}" sibTransId="{8AFB6A76-B58F-4C36-92F0-ED7F38CB37F9}"/>
    <dgm:cxn modelId="{4EA5AC6A-40CE-49A6-9A0C-A67EFCC4355B}" type="presOf" srcId="{B53B4522-0354-4887-821B-05CC3390B990}" destId="{A6357D96-1E77-4476-A52B-605ACBF52D8C}" srcOrd="0" destOrd="0" presId="urn:microsoft.com/office/officeart/2005/8/layout/cycle2"/>
    <dgm:cxn modelId="{B84E6AB8-E2F2-4A91-BEB6-DD777C11C7C5}" type="presOf" srcId="{D7DA38B0-B084-474D-9715-E431523B2DDB}" destId="{1624695E-8D6C-4CA2-9796-5BBB0D68126D}" srcOrd="0" destOrd="0" presId="urn:microsoft.com/office/officeart/2005/8/layout/cycle2"/>
    <dgm:cxn modelId="{32DD1689-E4B8-44E5-81D0-EE04CA5BD2DF}" srcId="{2082944D-4778-408E-9D31-4901FBBF8969}" destId="{F3C8D08A-34AC-4975-A182-166A064F357A}" srcOrd="0" destOrd="0" parTransId="{61468E37-D573-4627-A881-B981AD72E702}" sibTransId="{B53B4522-0354-4887-821B-05CC3390B990}"/>
    <dgm:cxn modelId="{CF8088E7-765D-4963-B66F-24E5D52E9823}" srcId="{2082944D-4778-408E-9D31-4901FBBF8969}" destId="{ECEC85F6-0439-47D8-B87C-5108FE2503E7}" srcOrd="4" destOrd="0" parTransId="{F4BA27C0-9F02-42DF-BA54-AA5B9A283687}" sibTransId="{0329B098-000B-456B-9AC2-317EF5E2755C}"/>
    <dgm:cxn modelId="{15876540-B8FA-42B3-BF42-FAE07881B5FD}" type="presOf" srcId="{8AFB6A76-B58F-4C36-92F0-ED7F38CB37F9}" destId="{AF59D44B-731F-4902-B001-447886EAA3C2}" srcOrd="0" destOrd="0" presId="urn:microsoft.com/office/officeart/2005/8/layout/cycle2"/>
    <dgm:cxn modelId="{BCEB0551-84C0-476A-AAC3-8D5BE560586C}" type="presOf" srcId="{ECEC85F6-0439-47D8-B87C-5108FE2503E7}" destId="{A604E85B-4844-458D-AF05-6572DC86DA20}" srcOrd="0" destOrd="0" presId="urn:microsoft.com/office/officeart/2005/8/layout/cycle2"/>
    <dgm:cxn modelId="{3841386E-0735-4241-9758-470A5B7543FA}" type="presOf" srcId="{0329B098-000B-456B-9AC2-317EF5E2755C}" destId="{12661FF3-C09E-4260-AE49-DDF0A941CA2C}" srcOrd="1" destOrd="0" presId="urn:microsoft.com/office/officeart/2005/8/layout/cycle2"/>
    <dgm:cxn modelId="{72C35F5E-1B69-4FE8-AA8C-FE364AEAEFD7}" srcId="{2082944D-4778-408E-9D31-4901FBBF8969}" destId="{05B4502C-5218-46F6-933D-5DB053BB747A}" srcOrd="3" destOrd="0" parTransId="{D96C361D-4FF6-41C9-BC53-3AAB979E4942}" sibTransId="{BC0FF1D2-DEF3-405E-8C5F-07C0EF83475B}"/>
    <dgm:cxn modelId="{AF78962F-4158-47E4-929F-9CF65314386B}" type="presOf" srcId="{E276FAE0-52DC-470D-9D6E-0279F4E5B87F}" destId="{481CDED0-EBE4-4687-A504-8A9B1325EDBC}" srcOrd="1" destOrd="0" presId="urn:microsoft.com/office/officeart/2005/8/layout/cycle2"/>
    <dgm:cxn modelId="{1C182AC9-D177-4AEE-9FAA-60D6916BBB17}" type="presOf" srcId="{2082944D-4778-408E-9D31-4901FBBF8969}" destId="{33398B6A-4D9B-43F4-9D48-4A71BBA5560A}" srcOrd="0" destOrd="0" presId="urn:microsoft.com/office/officeart/2005/8/layout/cycle2"/>
    <dgm:cxn modelId="{1B293F27-3206-4721-8F3B-0DE4B49816DA}" type="presOf" srcId="{8AFB6A76-B58F-4C36-92F0-ED7F38CB37F9}" destId="{2E22153C-76A1-4F75-9001-CD997FB3E77B}" srcOrd="1" destOrd="0" presId="urn:microsoft.com/office/officeart/2005/8/layout/cycle2"/>
    <dgm:cxn modelId="{3F7AE31F-B773-4F03-A591-74C0ED65FF37}" type="presOf" srcId="{F3C8D08A-34AC-4975-A182-166A064F357A}" destId="{93AFB827-0FD6-49F5-9F3B-78B0B5BECF17}" srcOrd="0" destOrd="0" presId="urn:microsoft.com/office/officeart/2005/8/layout/cycle2"/>
    <dgm:cxn modelId="{4ECD7B56-8B9B-4309-AD3F-B9903218F78D}" type="presOf" srcId="{0329B098-000B-456B-9AC2-317EF5E2755C}" destId="{E553315B-E483-461F-930B-7643680E3696}" srcOrd="0" destOrd="0" presId="urn:microsoft.com/office/officeart/2005/8/layout/cycle2"/>
    <dgm:cxn modelId="{24B4FBEB-71B1-49DC-8541-B901F855E3BD}" type="presOf" srcId="{E276FAE0-52DC-470D-9D6E-0279F4E5B87F}" destId="{8FA0AA84-83C6-487B-8794-AD7CAEDB74C7}" srcOrd="0" destOrd="0" presId="urn:microsoft.com/office/officeart/2005/8/layout/cycle2"/>
    <dgm:cxn modelId="{7D86EECC-96C4-4C7F-B257-02285E317534}" type="presOf" srcId="{BC0FF1D2-DEF3-405E-8C5F-07C0EF83475B}" destId="{CB98FC9B-C72D-426C-B4A6-3B758262D7EE}" srcOrd="0" destOrd="0" presId="urn:microsoft.com/office/officeart/2005/8/layout/cycle2"/>
    <dgm:cxn modelId="{1D54347D-8396-4199-AA52-EBA3EC427B80}" type="presOf" srcId="{BC0FF1D2-DEF3-405E-8C5F-07C0EF83475B}" destId="{9DECB743-78DB-4B4E-B425-2E346CBF08F3}" srcOrd="1" destOrd="0" presId="urn:microsoft.com/office/officeart/2005/8/layout/cycle2"/>
    <dgm:cxn modelId="{0F3DDBE1-8F96-4FDE-93C0-1D04165557FE}" type="presOf" srcId="{6D2ABDC0-384E-4F80-A1D4-5C2D5801B6F6}" destId="{4AB76E10-CA93-4CAC-B49E-32663572B82D}" srcOrd="0" destOrd="0" presId="urn:microsoft.com/office/officeart/2005/8/layout/cycle2"/>
    <dgm:cxn modelId="{B52631EC-4F67-485F-B4D3-F6E6F9990721}" type="presParOf" srcId="{33398B6A-4D9B-43F4-9D48-4A71BBA5560A}" destId="{93AFB827-0FD6-49F5-9F3B-78B0B5BECF17}" srcOrd="0" destOrd="0" presId="urn:microsoft.com/office/officeart/2005/8/layout/cycle2"/>
    <dgm:cxn modelId="{51A82893-83B5-4B20-9D1E-811C2476193E}" type="presParOf" srcId="{33398B6A-4D9B-43F4-9D48-4A71BBA5560A}" destId="{A6357D96-1E77-4476-A52B-605ACBF52D8C}" srcOrd="1" destOrd="0" presId="urn:microsoft.com/office/officeart/2005/8/layout/cycle2"/>
    <dgm:cxn modelId="{4F3758E4-A513-4B4F-A85A-1AD557385273}" type="presParOf" srcId="{A6357D96-1E77-4476-A52B-605ACBF52D8C}" destId="{36ACAE59-AB27-47A2-8E96-88444A065492}" srcOrd="0" destOrd="0" presId="urn:microsoft.com/office/officeart/2005/8/layout/cycle2"/>
    <dgm:cxn modelId="{3EFA7E47-D617-499C-A8FB-4EC1EAD7474C}" type="presParOf" srcId="{33398B6A-4D9B-43F4-9D48-4A71BBA5560A}" destId="{1624695E-8D6C-4CA2-9796-5BBB0D68126D}" srcOrd="2" destOrd="0" presId="urn:microsoft.com/office/officeart/2005/8/layout/cycle2"/>
    <dgm:cxn modelId="{81E70E3C-3E62-4C81-AF62-3CEF7579AB0D}" type="presParOf" srcId="{33398B6A-4D9B-43F4-9D48-4A71BBA5560A}" destId="{8FA0AA84-83C6-487B-8794-AD7CAEDB74C7}" srcOrd="3" destOrd="0" presId="urn:microsoft.com/office/officeart/2005/8/layout/cycle2"/>
    <dgm:cxn modelId="{E6E8894C-3513-4B61-A5EA-3F7F6E7C03D9}" type="presParOf" srcId="{8FA0AA84-83C6-487B-8794-AD7CAEDB74C7}" destId="{481CDED0-EBE4-4687-A504-8A9B1325EDBC}" srcOrd="0" destOrd="0" presId="urn:microsoft.com/office/officeart/2005/8/layout/cycle2"/>
    <dgm:cxn modelId="{B02977DF-62F5-4F5C-B2B3-E587D760DF6D}" type="presParOf" srcId="{33398B6A-4D9B-43F4-9D48-4A71BBA5560A}" destId="{4AB76E10-CA93-4CAC-B49E-32663572B82D}" srcOrd="4" destOrd="0" presId="urn:microsoft.com/office/officeart/2005/8/layout/cycle2"/>
    <dgm:cxn modelId="{FE67C70C-C1BE-43D7-84C5-B2358FC3786C}" type="presParOf" srcId="{33398B6A-4D9B-43F4-9D48-4A71BBA5560A}" destId="{AF59D44B-731F-4902-B001-447886EAA3C2}" srcOrd="5" destOrd="0" presId="urn:microsoft.com/office/officeart/2005/8/layout/cycle2"/>
    <dgm:cxn modelId="{43096A06-CC9A-42E6-B563-21CAEC1E8E78}" type="presParOf" srcId="{AF59D44B-731F-4902-B001-447886EAA3C2}" destId="{2E22153C-76A1-4F75-9001-CD997FB3E77B}" srcOrd="0" destOrd="0" presId="urn:microsoft.com/office/officeart/2005/8/layout/cycle2"/>
    <dgm:cxn modelId="{3F7295E1-4355-4967-BB59-056DBF2E8C0A}" type="presParOf" srcId="{33398B6A-4D9B-43F4-9D48-4A71BBA5560A}" destId="{244D0171-A062-47EE-B984-85130A474077}" srcOrd="6" destOrd="0" presId="urn:microsoft.com/office/officeart/2005/8/layout/cycle2"/>
    <dgm:cxn modelId="{8A8F3AEE-0944-4D52-A900-C2ED3DA2BBBB}" type="presParOf" srcId="{33398B6A-4D9B-43F4-9D48-4A71BBA5560A}" destId="{CB98FC9B-C72D-426C-B4A6-3B758262D7EE}" srcOrd="7" destOrd="0" presId="urn:microsoft.com/office/officeart/2005/8/layout/cycle2"/>
    <dgm:cxn modelId="{3CF0482B-4E3A-4BD3-9691-04D460307363}" type="presParOf" srcId="{CB98FC9B-C72D-426C-B4A6-3B758262D7EE}" destId="{9DECB743-78DB-4B4E-B425-2E346CBF08F3}" srcOrd="0" destOrd="0" presId="urn:microsoft.com/office/officeart/2005/8/layout/cycle2"/>
    <dgm:cxn modelId="{7B47C7B4-2BB8-4018-91B0-41DE70AA53E6}" type="presParOf" srcId="{33398B6A-4D9B-43F4-9D48-4A71BBA5560A}" destId="{A604E85B-4844-458D-AF05-6572DC86DA20}" srcOrd="8" destOrd="0" presId="urn:microsoft.com/office/officeart/2005/8/layout/cycle2"/>
    <dgm:cxn modelId="{244A6BCE-2C99-4A6B-9923-0BD18D3BA6DF}" type="presParOf" srcId="{33398B6A-4D9B-43F4-9D48-4A71BBA5560A}" destId="{E553315B-E483-461F-930B-7643680E3696}" srcOrd="9" destOrd="0" presId="urn:microsoft.com/office/officeart/2005/8/layout/cycle2"/>
    <dgm:cxn modelId="{6B1B4349-477B-4A33-AD87-ECD874ADA448}" type="presParOf" srcId="{E553315B-E483-461F-930B-7643680E3696}" destId="{12661FF3-C09E-4260-AE49-DDF0A941CA2C}" srcOrd="0" destOrd="0" presId="urn:microsoft.com/office/officeart/2005/8/layout/cycle2"/>
  </dgm:cxnLst>
  <dgm:bg>
    <a:solidFill>
      <a:schemeClr val="tx2">
        <a:lumMod val="25000"/>
        <a:lumOff val="75000"/>
      </a:schemeClr>
    </a:solidFill>
  </dgm:bg>
  <dgm:whole>
    <a:ln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82944D-4778-408E-9D31-4901FBBF8969}" type="doc">
      <dgm:prSet loTypeId="urn:microsoft.com/office/officeart/2005/8/layout/cycle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7DA38B0-B084-474D-9715-E431523B2DDB}">
      <dgm:prSet phldrT="[Text]" custT="1"/>
      <dgm:spPr/>
      <dgm:t>
        <a:bodyPr/>
        <a:lstStyle/>
        <a:p>
          <a:r>
            <a:rPr lang="en-US" sz="3200" b="1" dirty="0" smtClean="0"/>
            <a:t>2</a:t>
          </a:r>
        </a:p>
        <a:p>
          <a:r>
            <a:rPr lang="en-US" sz="2400" b="1" dirty="0" smtClean="0"/>
            <a:t>COLLATION AND EVALUATION OF PROVISIONAL CALENDARS BY PLENARY GROUPS </a:t>
          </a:r>
          <a:endParaRPr lang="en-US" sz="2400" b="1" dirty="0"/>
        </a:p>
      </dgm:t>
    </dgm:pt>
    <dgm:pt modelId="{8C97ED0D-97AE-4637-BBBA-6149FDCA28EF}" type="parTrans" cxnId="{69A6387F-65E7-47E0-963F-C4803A39F53C}">
      <dgm:prSet/>
      <dgm:spPr/>
      <dgm:t>
        <a:bodyPr/>
        <a:lstStyle/>
        <a:p>
          <a:endParaRPr lang="en-US" b="1"/>
        </a:p>
      </dgm:t>
    </dgm:pt>
    <dgm:pt modelId="{E276FAE0-52DC-470D-9D6E-0279F4E5B87F}" type="sibTrans" cxnId="{69A6387F-65E7-47E0-963F-C4803A39F53C}">
      <dgm:prSet/>
      <dgm:spPr>
        <a:solidFill>
          <a:srgbClr val="FF0000"/>
        </a:solidFill>
      </dgm:spPr>
      <dgm:t>
        <a:bodyPr/>
        <a:lstStyle/>
        <a:p>
          <a:endParaRPr lang="en-US" b="1"/>
        </a:p>
      </dgm:t>
    </dgm:pt>
    <dgm:pt modelId="{6D2ABDC0-384E-4F80-A1D4-5C2D5801B6F6}">
      <dgm:prSet phldrT="[Text]" custT="1"/>
      <dgm:spPr/>
      <dgm:t>
        <a:bodyPr/>
        <a:lstStyle/>
        <a:p>
          <a:r>
            <a:rPr lang="en-US" sz="3200" b="1" dirty="0" smtClean="0"/>
            <a:t>3.</a:t>
          </a:r>
          <a:r>
            <a:rPr lang="en-US" sz="1100" b="1" dirty="0" smtClean="0"/>
            <a:t> </a:t>
          </a:r>
        </a:p>
        <a:p>
          <a:r>
            <a:rPr lang="en-US" sz="2400" b="1" dirty="0" smtClean="0">
              <a:latin typeface="+mn-lt"/>
            </a:rPr>
            <a:t>DEVELOPMENT OF PROVISIONAL </a:t>
          </a:r>
          <a:r>
            <a:rPr lang="en-US" sz="2400" b="1" dirty="0" smtClean="0"/>
            <a:t>CALENDAR FROM STAKEHOLDERS INPUT</a:t>
          </a:r>
          <a:endParaRPr lang="en-US" sz="2400" b="1" dirty="0"/>
        </a:p>
      </dgm:t>
    </dgm:pt>
    <dgm:pt modelId="{757F1677-BAAC-4F52-AD0B-E22A30EE7139}" type="parTrans" cxnId="{F5A88A1D-E253-4053-A618-02809138645B}">
      <dgm:prSet/>
      <dgm:spPr/>
      <dgm:t>
        <a:bodyPr/>
        <a:lstStyle/>
        <a:p>
          <a:endParaRPr lang="en-US" b="1"/>
        </a:p>
      </dgm:t>
    </dgm:pt>
    <dgm:pt modelId="{8AFB6A76-B58F-4C36-92F0-ED7F38CB37F9}" type="sibTrans" cxnId="{F5A88A1D-E253-4053-A618-02809138645B}">
      <dgm:prSet/>
      <dgm:spPr>
        <a:solidFill>
          <a:srgbClr val="FF0000"/>
        </a:solidFill>
      </dgm:spPr>
      <dgm:t>
        <a:bodyPr/>
        <a:lstStyle/>
        <a:p>
          <a:endParaRPr lang="en-US" b="1"/>
        </a:p>
      </dgm:t>
    </dgm:pt>
    <dgm:pt modelId="{F8B25E14-7D74-4F3A-BFDC-5F87E52188A5}">
      <dgm:prSet phldrT="[Text]" custT="1"/>
      <dgm:spPr/>
      <dgm:t>
        <a:bodyPr/>
        <a:lstStyle/>
        <a:p>
          <a:r>
            <a:rPr lang="en-US" sz="3200" b="1" dirty="0" smtClean="0"/>
            <a:t>4.</a:t>
          </a:r>
          <a:r>
            <a:rPr lang="en-US" sz="2800" b="1" dirty="0" smtClean="0"/>
            <a:t> </a:t>
          </a:r>
        </a:p>
        <a:p>
          <a:r>
            <a:rPr lang="en-US" sz="2400" b="1" dirty="0" smtClean="0"/>
            <a:t>FINAL STAKEHOLDERS' METING &amp;</a:t>
          </a:r>
        </a:p>
        <a:p>
          <a:r>
            <a:rPr lang="en-US" sz="2400" b="1" dirty="0" smtClean="0"/>
            <a:t>PRESENTATION OF  OPTIONS OF THE PROVISIONAL  CALENDARS</a:t>
          </a:r>
          <a:endParaRPr lang="en-US" sz="2400" b="1" dirty="0"/>
        </a:p>
      </dgm:t>
    </dgm:pt>
    <dgm:pt modelId="{0100C49F-0396-4D88-A7AA-936B90607D9B}" type="parTrans" cxnId="{09346971-E605-459F-A156-F22895A5630A}">
      <dgm:prSet/>
      <dgm:spPr/>
      <dgm:t>
        <a:bodyPr/>
        <a:lstStyle/>
        <a:p>
          <a:endParaRPr lang="en-US" b="1"/>
        </a:p>
      </dgm:t>
    </dgm:pt>
    <dgm:pt modelId="{16E0F3C6-1646-4A75-856C-CB6FFAE3D277}" type="sibTrans" cxnId="{09346971-E605-459F-A156-F22895A5630A}">
      <dgm:prSet/>
      <dgm:spPr>
        <a:solidFill>
          <a:srgbClr val="FF0000"/>
        </a:solidFill>
      </dgm:spPr>
      <dgm:t>
        <a:bodyPr/>
        <a:lstStyle/>
        <a:p>
          <a:endParaRPr lang="en-US" b="1"/>
        </a:p>
      </dgm:t>
    </dgm:pt>
    <dgm:pt modelId="{05B4502C-5218-46F6-933D-5DB053BB747A}">
      <dgm:prSet phldrT="[Text]" custT="1"/>
      <dgm:spPr/>
      <dgm:t>
        <a:bodyPr/>
        <a:lstStyle/>
        <a:p>
          <a:r>
            <a:rPr lang="en-US" sz="3200" b="1" dirty="0" smtClean="0"/>
            <a:t>5</a:t>
          </a:r>
          <a:r>
            <a:rPr lang="en-US" sz="2800" b="1" dirty="0" smtClean="0"/>
            <a:t>.</a:t>
          </a:r>
        </a:p>
        <a:p>
          <a:r>
            <a:rPr lang="en-US" sz="2400" b="1" dirty="0" smtClean="0"/>
            <a:t>ADOPTION OF HARMONIZED CALENDAR AND APPROVAL</a:t>
          </a:r>
          <a:endParaRPr lang="en-US" sz="2400" b="1" dirty="0"/>
        </a:p>
      </dgm:t>
    </dgm:pt>
    <dgm:pt modelId="{D96C361D-4FF6-41C9-BC53-3AAB979E4942}" type="parTrans" cxnId="{72C35F5E-1B69-4FE8-AA8C-FE364AEAEFD7}">
      <dgm:prSet/>
      <dgm:spPr/>
      <dgm:t>
        <a:bodyPr/>
        <a:lstStyle/>
        <a:p>
          <a:endParaRPr lang="en-US" b="1"/>
        </a:p>
      </dgm:t>
    </dgm:pt>
    <dgm:pt modelId="{BC0FF1D2-DEF3-405E-8C5F-07C0EF83475B}" type="sibTrans" cxnId="{72C35F5E-1B69-4FE8-AA8C-FE364AEAEFD7}">
      <dgm:prSet/>
      <dgm:spPr>
        <a:solidFill>
          <a:srgbClr val="FF0000"/>
        </a:solidFill>
      </dgm:spPr>
      <dgm:t>
        <a:bodyPr/>
        <a:lstStyle/>
        <a:p>
          <a:endParaRPr lang="en-US" b="1"/>
        </a:p>
      </dgm:t>
    </dgm:pt>
    <dgm:pt modelId="{ECEC85F6-0439-47D8-B87C-5108FE2503E7}">
      <dgm:prSet phldrT="[Text]" custT="1"/>
      <dgm:spPr/>
      <dgm:t>
        <a:bodyPr/>
        <a:lstStyle/>
        <a:p>
          <a:r>
            <a:rPr lang="en-US" sz="3200" b="1" dirty="0" smtClean="0"/>
            <a:t>6</a:t>
          </a:r>
        </a:p>
        <a:p>
          <a:r>
            <a:rPr lang="en-US" sz="2400" b="1" dirty="0" smtClean="0"/>
            <a:t>PUBLICATION AND PRESS RELEASE</a:t>
          </a:r>
          <a:endParaRPr lang="en-US" sz="2400" b="1" dirty="0"/>
        </a:p>
      </dgm:t>
    </dgm:pt>
    <dgm:pt modelId="{F4BA27C0-9F02-42DF-BA54-AA5B9A283687}" type="parTrans" cxnId="{CF8088E7-765D-4963-B66F-24E5D52E9823}">
      <dgm:prSet/>
      <dgm:spPr/>
      <dgm:t>
        <a:bodyPr/>
        <a:lstStyle/>
        <a:p>
          <a:endParaRPr lang="en-US" b="1"/>
        </a:p>
      </dgm:t>
    </dgm:pt>
    <dgm:pt modelId="{0329B098-000B-456B-9AC2-317EF5E2755C}" type="sibTrans" cxnId="{CF8088E7-765D-4963-B66F-24E5D52E9823}">
      <dgm:prSet/>
      <dgm:spPr>
        <a:solidFill>
          <a:srgbClr val="FF0000"/>
        </a:solidFill>
      </dgm:spPr>
      <dgm:t>
        <a:bodyPr/>
        <a:lstStyle/>
        <a:p>
          <a:endParaRPr lang="en-US" b="1"/>
        </a:p>
      </dgm:t>
    </dgm:pt>
    <dgm:pt modelId="{F3C8D08A-34AC-4975-A182-166A064F357A}">
      <dgm:prSet custT="1"/>
      <dgm:spPr/>
      <dgm:t>
        <a:bodyPr/>
        <a:lstStyle/>
        <a:p>
          <a:r>
            <a:rPr lang="en-US" sz="3200" b="1" dirty="0" smtClean="0"/>
            <a:t>1</a:t>
          </a:r>
        </a:p>
        <a:p>
          <a:r>
            <a:rPr lang="en-US" sz="2400" b="1" dirty="0" smtClean="0"/>
            <a:t>PRELIMINARY STAKEHOLDERS’  MEETING FOR THE NEW ACADEMIC YEAR</a:t>
          </a:r>
          <a:endParaRPr lang="en-US" sz="2400" b="1" dirty="0"/>
        </a:p>
      </dgm:t>
    </dgm:pt>
    <dgm:pt modelId="{61468E37-D573-4627-A881-B981AD72E702}" type="parTrans" cxnId="{32DD1689-E4B8-44E5-81D0-EE04CA5BD2DF}">
      <dgm:prSet/>
      <dgm:spPr/>
      <dgm:t>
        <a:bodyPr/>
        <a:lstStyle/>
        <a:p>
          <a:endParaRPr lang="en-US"/>
        </a:p>
      </dgm:t>
    </dgm:pt>
    <dgm:pt modelId="{B53B4522-0354-4887-821B-05CC3390B990}" type="sibTrans" cxnId="{32DD1689-E4B8-44E5-81D0-EE04CA5BD2DF}">
      <dgm:prSet/>
      <dgm:spPr>
        <a:solidFill>
          <a:srgbClr val="FF0000"/>
        </a:solidFill>
      </dgm:spPr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C1D58483-EA66-4087-9E84-0FFD178960E2}" type="pres">
      <dgm:prSet presAssocID="{2082944D-4778-408E-9D31-4901FBBF89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2E7A04-B469-4DA0-85C3-64CBF0117AD2}" type="pres">
      <dgm:prSet presAssocID="{F3C8D08A-34AC-4975-A182-166A064F357A}" presName="node" presStyleLbl="node1" presStyleIdx="0" presStyleCnt="6" custScaleY="125075" custRadScaleRad="88467" custRadScaleInc="22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74C06-1122-41E2-9584-13B73AF2581A}" type="pres">
      <dgm:prSet presAssocID="{F3C8D08A-34AC-4975-A182-166A064F357A}" presName="spNode" presStyleCnt="0"/>
      <dgm:spPr/>
    </dgm:pt>
    <dgm:pt modelId="{58C5D662-3C05-44D4-B00F-E8C01148E9B2}" type="pres">
      <dgm:prSet presAssocID="{B53B4522-0354-4887-821B-05CC3390B990}" presName="sibTrans" presStyleLbl="sibTrans1D1" presStyleIdx="0" presStyleCnt="6"/>
      <dgm:spPr/>
      <dgm:t>
        <a:bodyPr/>
        <a:lstStyle/>
        <a:p>
          <a:endParaRPr lang="en-US"/>
        </a:p>
      </dgm:t>
    </dgm:pt>
    <dgm:pt modelId="{5A2EFDBA-64E0-43A7-9CA6-06C5FFC8D664}" type="pres">
      <dgm:prSet presAssocID="{D7DA38B0-B084-474D-9715-E431523B2DDB}" presName="node" presStyleLbl="node1" presStyleIdx="1" presStyleCnt="6" custScaleY="129099" custRadScaleRad="94220" custRadScaleInc="34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E0604-0B32-4889-AC6D-82E8E9B45481}" type="pres">
      <dgm:prSet presAssocID="{D7DA38B0-B084-474D-9715-E431523B2DDB}" presName="spNode" presStyleCnt="0"/>
      <dgm:spPr/>
    </dgm:pt>
    <dgm:pt modelId="{5FA910DF-3EC9-49B2-A66D-86F80E4A7EE3}" type="pres">
      <dgm:prSet presAssocID="{E276FAE0-52DC-470D-9D6E-0279F4E5B87F}" presName="sibTrans" presStyleLbl="sibTrans1D1" presStyleIdx="1" presStyleCnt="6"/>
      <dgm:spPr/>
      <dgm:t>
        <a:bodyPr/>
        <a:lstStyle/>
        <a:p>
          <a:endParaRPr lang="en-US"/>
        </a:p>
      </dgm:t>
    </dgm:pt>
    <dgm:pt modelId="{C282D06F-D7CE-494C-A34A-03E295E7A4C8}" type="pres">
      <dgm:prSet presAssocID="{6D2ABDC0-384E-4F80-A1D4-5C2D5801B6F6}" presName="node" presStyleLbl="node1" presStyleIdx="2" presStyleCnt="6" custScaleY="125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5BD35-4299-4D42-9080-FF47ADA05A0A}" type="pres">
      <dgm:prSet presAssocID="{6D2ABDC0-384E-4F80-A1D4-5C2D5801B6F6}" presName="spNode" presStyleCnt="0"/>
      <dgm:spPr/>
    </dgm:pt>
    <dgm:pt modelId="{00EC4CEE-9C65-4309-8ADD-BAF86153D476}" type="pres">
      <dgm:prSet presAssocID="{8AFB6A76-B58F-4C36-92F0-ED7F38CB37F9}" presName="sibTrans" presStyleLbl="sibTrans1D1" presStyleIdx="2" presStyleCnt="6"/>
      <dgm:spPr/>
      <dgm:t>
        <a:bodyPr/>
        <a:lstStyle/>
        <a:p>
          <a:endParaRPr lang="en-US"/>
        </a:p>
      </dgm:t>
    </dgm:pt>
    <dgm:pt modelId="{CAF23336-3523-4B98-A7B5-4FD70CEA8C0C}" type="pres">
      <dgm:prSet presAssocID="{F8B25E14-7D74-4F3A-BFDC-5F87E52188A5}" presName="node" presStyleLbl="node1" presStyleIdx="3" presStyleCnt="6" custScaleX="127337" custScaleY="141414" custRadScaleRad="88601" custRadScaleInc="-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1DCF6-FEE0-4799-BD25-E38BC1782F60}" type="pres">
      <dgm:prSet presAssocID="{F8B25E14-7D74-4F3A-BFDC-5F87E52188A5}" presName="spNode" presStyleCnt="0"/>
      <dgm:spPr/>
    </dgm:pt>
    <dgm:pt modelId="{AF88E682-F52E-4E5C-9536-B52509EFC5D3}" type="pres">
      <dgm:prSet presAssocID="{16E0F3C6-1646-4A75-856C-CB6FFAE3D277}" presName="sibTrans" presStyleLbl="sibTrans1D1" presStyleIdx="3" presStyleCnt="6"/>
      <dgm:spPr/>
      <dgm:t>
        <a:bodyPr/>
        <a:lstStyle/>
        <a:p>
          <a:endParaRPr lang="en-US"/>
        </a:p>
      </dgm:t>
    </dgm:pt>
    <dgm:pt modelId="{5AB8FA52-8A9D-4DDD-9133-C1294CD85A7D}" type="pres">
      <dgm:prSet presAssocID="{05B4502C-5218-46F6-933D-5DB053BB747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84B65-434E-4083-A3CA-C51545DB774B}" type="pres">
      <dgm:prSet presAssocID="{05B4502C-5218-46F6-933D-5DB053BB747A}" presName="spNode" presStyleCnt="0"/>
      <dgm:spPr/>
    </dgm:pt>
    <dgm:pt modelId="{C7BCCED3-0B4C-4341-AC1C-71C80D6A58F7}" type="pres">
      <dgm:prSet presAssocID="{BC0FF1D2-DEF3-405E-8C5F-07C0EF83475B}" presName="sibTrans" presStyleLbl="sibTrans1D1" presStyleIdx="4" presStyleCnt="6"/>
      <dgm:spPr/>
      <dgm:t>
        <a:bodyPr/>
        <a:lstStyle/>
        <a:p>
          <a:endParaRPr lang="en-US"/>
        </a:p>
      </dgm:t>
    </dgm:pt>
    <dgm:pt modelId="{63A9ADA1-8F45-4A8B-A4A9-75CDE03DD6E1}" type="pres">
      <dgm:prSet presAssocID="{ECEC85F6-0439-47D8-B87C-5108FE2503E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8DB2B6-4894-4174-B5BA-89E867170B33}" type="pres">
      <dgm:prSet presAssocID="{ECEC85F6-0439-47D8-B87C-5108FE2503E7}" presName="spNode" presStyleCnt="0"/>
      <dgm:spPr/>
    </dgm:pt>
    <dgm:pt modelId="{BCBBB718-691D-4719-93AE-885B6ABB68FC}" type="pres">
      <dgm:prSet presAssocID="{0329B098-000B-456B-9AC2-317EF5E2755C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CA6EDAEC-2C24-49C4-9DEA-690220D283F1}" type="presOf" srcId="{D7DA38B0-B084-474D-9715-E431523B2DDB}" destId="{5A2EFDBA-64E0-43A7-9CA6-06C5FFC8D664}" srcOrd="0" destOrd="0" presId="urn:microsoft.com/office/officeart/2005/8/layout/cycle6"/>
    <dgm:cxn modelId="{E3822F66-B31D-4F82-812D-AA7B822B6127}" type="presOf" srcId="{2082944D-4778-408E-9D31-4901FBBF8969}" destId="{C1D58483-EA66-4087-9E84-0FFD178960E2}" srcOrd="0" destOrd="0" presId="urn:microsoft.com/office/officeart/2005/8/layout/cycle6"/>
    <dgm:cxn modelId="{006C5889-547F-4ABD-A5AE-1532477A1EDF}" type="presOf" srcId="{B53B4522-0354-4887-821B-05CC3390B990}" destId="{58C5D662-3C05-44D4-B00F-E8C01148E9B2}" srcOrd="0" destOrd="0" presId="urn:microsoft.com/office/officeart/2005/8/layout/cycle6"/>
    <dgm:cxn modelId="{69A6387F-65E7-47E0-963F-C4803A39F53C}" srcId="{2082944D-4778-408E-9D31-4901FBBF8969}" destId="{D7DA38B0-B084-474D-9715-E431523B2DDB}" srcOrd="1" destOrd="0" parTransId="{8C97ED0D-97AE-4637-BBBA-6149FDCA28EF}" sibTransId="{E276FAE0-52DC-470D-9D6E-0279F4E5B87F}"/>
    <dgm:cxn modelId="{F5A88A1D-E253-4053-A618-02809138645B}" srcId="{2082944D-4778-408E-9D31-4901FBBF8969}" destId="{6D2ABDC0-384E-4F80-A1D4-5C2D5801B6F6}" srcOrd="2" destOrd="0" parTransId="{757F1677-BAAC-4F52-AD0B-E22A30EE7139}" sibTransId="{8AFB6A76-B58F-4C36-92F0-ED7F38CB37F9}"/>
    <dgm:cxn modelId="{EB164B41-C4AF-4842-AF6C-E461656AEC80}" type="presOf" srcId="{05B4502C-5218-46F6-933D-5DB053BB747A}" destId="{5AB8FA52-8A9D-4DDD-9133-C1294CD85A7D}" srcOrd="0" destOrd="0" presId="urn:microsoft.com/office/officeart/2005/8/layout/cycle6"/>
    <dgm:cxn modelId="{996EC7A6-A1BF-49C2-AAD5-BE31D8CE9AD5}" type="presOf" srcId="{E276FAE0-52DC-470D-9D6E-0279F4E5B87F}" destId="{5FA910DF-3EC9-49B2-A66D-86F80E4A7EE3}" srcOrd="0" destOrd="0" presId="urn:microsoft.com/office/officeart/2005/8/layout/cycle6"/>
    <dgm:cxn modelId="{32DD1689-E4B8-44E5-81D0-EE04CA5BD2DF}" srcId="{2082944D-4778-408E-9D31-4901FBBF8969}" destId="{F3C8D08A-34AC-4975-A182-166A064F357A}" srcOrd="0" destOrd="0" parTransId="{61468E37-D573-4627-A881-B981AD72E702}" sibTransId="{B53B4522-0354-4887-821B-05CC3390B990}"/>
    <dgm:cxn modelId="{E18318B6-B12C-4111-B290-5E42E3382373}" type="presOf" srcId="{8AFB6A76-B58F-4C36-92F0-ED7F38CB37F9}" destId="{00EC4CEE-9C65-4309-8ADD-BAF86153D476}" srcOrd="0" destOrd="0" presId="urn:microsoft.com/office/officeart/2005/8/layout/cycle6"/>
    <dgm:cxn modelId="{25446574-79DD-44F5-BAB0-A6705F18A511}" type="presOf" srcId="{0329B098-000B-456B-9AC2-317EF5E2755C}" destId="{BCBBB718-691D-4719-93AE-885B6ABB68FC}" srcOrd="0" destOrd="0" presId="urn:microsoft.com/office/officeart/2005/8/layout/cycle6"/>
    <dgm:cxn modelId="{CF8088E7-765D-4963-B66F-24E5D52E9823}" srcId="{2082944D-4778-408E-9D31-4901FBBF8969}" destId="{ECEC85F6-0439-47D8-B87C-5108FE2503E7}" srcOrd="5" destOrd="0" parTransId="{F4BA27C0-9F02-42DF-BA54-AA5B9A283687}" sibTransId="{0329B098-000B-456B-9AC2-317EF5E2755C}"/>
    <dgm:cxn modelId="{FCB45010-BE6A-454E-9CF6-9B8AAB1E7236}" type="presOf" srcId="{BC0FF1D2-DEF3-405E-8C5F-07C0EF83475B}" destId="{C7BCCED3-0B4C-4341-AC1C-71C80D6A58F7}" srcOrd="0" destOrd="0" presId="urn:microsoft.com/office/officeart/2005/8/layout/cycle6"/>
    <dgm:cxn modelId="{904D63CE-977F-4CB6-A335-FCD9F93C6D88}" type="presOf" srcId="{16E0F3C6-1646-4A75-856C-CB6FFAE3D277}" destId="{AF88E682-F52E-4E5C-9536-B52509EFC5D3}" srcOrd="0" destOrd="0" presId="urn:microsoft.com/office/officeart/2005/8/layout/cycle6"/>
    <dgm:cxn modelId="{A0A65D8C-4692-47B6-BB00-74A58B433CD6}" type="presOf" srcId="{ECEC85F6-0439-47D8-B87C-5108FE2503E7}" destId="{63A9ADA1-8F45-4A8B-A4A9-75CDE03DD6E1}" srcOrd="0" destOrd="0" presId="urn:microsoft.com/office/officeart/2005/8/layout/cycle6"/>
    <dgm:cxn modelId="{72C35F5E-1B69-4FE8-AA8C-FE364AEAEFD7}" srcId="{2082944D-4778-408E-9D31-4901FBBF8969}" destId="{05B4502C-5218-46F6-933D-5DB053BB747A}" srcOrd="4" destOrd="0" parTransId="{D96C361D-4FF6-41C9-BC53-3AAB979E4942}" sibTransId="{BC0FF1D2-DEF3-405E-8C5F-07C0EF83475B}"/>
    <dgm:cxn modelId="{06FBDEFC-F065-4116-A945-C4E7BA66656A}" type="presOf" srcId="{F8B25E14-7D74-4F3A-BFDC-5F87E52188A5}" destId="{CAF23336-3523-4B98-A7B5-4FD70CEA8C0C}" srcOrd="0" destOrd="0" presId="urn:microsoft.com/office/officeart/2005/8/layout/cycle6"/>
    <dgm:cxn modelId="{09346971-E605-459F-A156-F22895A5630A}" srcId="{2082944D-4778-408E-9D31-4901FBBF8969}" destId="{F8B25E14-7D74-4F3A-BFDC-5F87E52188A5}" srcOrd="3" destOrd="0" parTransId="{0100C49F-0396-4D88-A7AA-936B90607D9B}" sibTransId="{16E0F3C6-1646-4A75-856C-CB6FFAE3D277}"/>
    <dgm:cxn modelId="{7149AC31-7F34-4CB8-8FA4-2873AE274040}" type="presOf" srcId="{F3C8D08A-34AC-4975-A182-166A064F357A}" destId="{8E2E7A04-B469-4DA0-85C3-64CBF0117AD2}" srcOrd="0" destOrd="0" presId="urn:microsoft.com/office/officeart/2005/8/layout/cycle6"/>
    <dgm:cxn modelId="{533990A3-BDA5-4D3C-845C-637039FE4F2B}" type="presOf" srcId="{6D2ABDC0-384E-4F80-A1D4-5C2D5801B6F6}" destId="{C282D06F-D7CE-494C-A34A-03E295E7A4C8}" srcOrd="0" destOrd="0" presId="urn:microsoft.com/office/officeart/2005/8/layout/cycle6"/>
    <dgm:cxn modelId="{F23D3301-89DB-4836-B7D6-04E9C87CB635}" type="presParOf" srcId="{C1D58483-EA66-4087-9E84-0FFD178960E2}" destId="{8E2E7A04-B469-4DA0-85C3-64CBF0117AD2}" srcOrd="0" destOrd="0" presId="urn:microsoft.com/office/officeart/2005/8/layout/cycle6"/>
    <dgm:cxn modelId="{74351270-A9DA-4509-9A54-04AE354D6345}" type="presParOf" srcId="{C1D58483-EA66-4087-9E84-0FFD178960E2}" destId="{BF074C06-1122-41E2-9584-13B73AF2581A}" srcOrd="1" destOrd="0" presId="urn:microsoft.com/office/officeart/2005/8/layout/cycle6"/>
    <dgm:cxn modelId="{66FCB4B9-17D3-49DB-84BF-7CE2E849A155}" type="presParOf" srcId="{C1D58483-EA66-4087-9E84-0FFD178960E2}" destId="{58C5D662-3C05-44D4-B00F-E8C01148E9B2}" srcOrd="2" destOrd="0" presId="urn:microsoft.com/office/officeart/2005/8/layout/cycle6"/>
    <dgm:cxn modelId="{022FFE0B-9498-4D6E-BB65-84EF71A58D55}" type="presParOf" srcId="{C1D58483-EA66-4087-9E84-0FFD178960E2}" destId="{5A2EFDBA-64E0-43A7-9CA6-06C5FFC8D664}" srcOrd="3" destOrd="0" presId="urn:microsoft.com/office/officeart/2005/8/layout/cycle6"/>
    <dgm:cxn modelId="{019DC579-3127-4D98-8F41-F15DA1FF508D}" type="presParOf" srcId="{C1D58483-EA66-4087-9E84-0FFD178960E2}" destId="{2FEE0604-0B32-4889-AC6D-82E8E9B45481}" srcOrd="4" destOrd="0" presId="urn:microsoft.com/office/officeart/2005/8/layout/cycle6"/>
    <dgm:cxn modelId="{EF356644-74CD-4589-BEDF-94B44B19833A}" type="presParOf" srcId="{C1D58483-EA66-4087-9E84-0FFD178960E2}" destId="{5FA910DF-3EC9-49B2-A66D-86F80E4A7EE3}" srcOrd="5" destOrd="0" presId="urn:microsoft.com/office/officeart/2005/8/layout/cycle6"/>
    <dgm:cxn modelId="{B2309616-4EED-41E5-AD54-BFF929ABB24B}" type="presParOf" srcId="{C1D58483-EA66-4087-9E84-0FFD178960E2}" destId="{C282D06F-D7CE-494C-A34A-03E295E7A4C8}" srcOrd="6" destOrd="0" presId="urn:microsoft.com/office/officeart/2005/8/layout/cycle6"/>
    <dgm:cxn modelId="{2F052B32-EF75-4157-B25E-139FDC5B6BF1}" type="presParOf" srcId="{C1D58483-EA66-4087-9E84-0FFD178960E2}" destId="{60A5BD35-4299-4D42-9080-FF47ADA05A0A}" srcOrd="7" destOrd="0" presId="urn:microsoft.com/office/officeart/2005/8/layout/cycle6"/>
    <dgm:cxn modelId="{C06AC61E-6C3F-4BD2-B3D3-BB25247B9354}" type="presParOf" srcId="{C1D58483-EA66-4087-9E84-0FFD178960E2}" destId="{00EC4CEE-9C65-4309-8ADD-BAF86153D476}" srcOrd="8" destOrd="0" presId="urn:microsoft.com/office/officeart/2005/8/layout/cycle6"/>
    <dgm:cxn modelId="{678B41AC-EBDD-4D9E-A87C-9A88C457E862}" type="presParOf" srcId="{C1D58483-EA66-4087-9E84-0FFD178960E2}" destId="{CAF23336-3523-4B98-A7B5-4FD70CEA8C0C}" srcOrd="9" destOrd="0" presId="urn:microsoft.com/office/officeart/2005/8/layout/cycle6"/>
    <dgm:cxn modelId="{5251C22A-5F4C-4FFC-A7AE-588094CD7093}" type="presParOf" srcId="{C1D58483-EA66-4087-9E84-0FFD178960E2}" destId="{2861DCF6-FEE0-4799-BD25-E38BC1782F60}" srcOrd="10" destOrd="0" presId="urn:microsoft.com/office/officeart/2005/8/layout/cycle6"/>
    <dgm:cxn modelId="{EF119316-96C1-401A-B028-7C6076D2B663}" type="presParOf" srcId="{C1D58483-EA66-4087-9E84-0FFD178960E2}" destId="{AF88E682-F52E-4E5C-9536-B52509EFC5D3}" srcOrd="11" destOrd="0" presId="urn:microsoft.com/office/officeart/2005/8/layout/cycle6"/>
    <dgm:cxn modelId="{FA394D5E-4777-4DF7-9998-4D8175CFA3DF}" type="presParOf" srcId="{C1D58483-EA66-4087-9E84-0FFD178960E2}" destId="{5AB8FA52-8A9D-4DDD-9133-C1294CD85A7D}" srcOrd="12" destOrd="0" presId="urn:microsoft.com/office/officeart/2005/8/layout/cycle6"/>
    <dgm:cxn modelId="{793D8252-D0CD-4726-BF38-6E9776D99EF0}" type="presParOf" srcId="{C1D58483-EA66-4087-9E84-0FFD178960E2}" destId="{2DC84B65-434E-4083-A3CA-C51545DB774B}" srcOrd="13" destOrd="0" presId="urn:microsoft.com/office/officeart/2005/8/layout/cycle6"/>
    <dgm:cxn modelId="{B2DD5294-1E1A-4C4D-9E89-0E7481806DC7}" type="presParOf" srcId="{C1D58483-EA66-4087-9E84-0FFD178960E2}" destId="{C7BCCED3-0B4C-4341-AC1C-71C80D6A58F7}" srcOrd="14" destOrd="0" presId="urn:microsoft.com/office/officeart/2005/8/layout/cycle6"/>
    <dgm:cxn modelId="{6102912E-5F38-46C4-AAAB-A9427F3529DD}" type="presParOf" srcId="{C1D58483-EA66-4087-9E84-0FFD178960E2}" destId="{63A9ADA1-8F45-4A8B-A4A9-75CDE03DD6E1}" srcOrd="15" destOrd="0" presId="urn:microsoft.com/office/officeart/2005/8/layout/cycle6"/>
    <dgm:cxn modelId="{B136D5B2-72A8-490C-896D-3E24648569B4}" type="presParOf" srcId="{C1D58483-EA66-4087-9E84-0FFD178960E2}" destId="{0E8DB2B6-4894-4174-B5BA-89E867170B33}" srcOrd="16" destOrd="0" presId="urn:microsoft.com/office/officeart/2005/8/layout/cycle6"/>
    <dgm:cxn modelId="{E871C9D6-BBAB-4883-AB27-0215D3683816}" type="presParOf" srcId="{C1D58483-EA66-4087-9E84-0FFD178960E2}" destId="{BCBBB718-691D-4719-93AE-885B6ABB68FC}" srcOrd="17" destOrd="0" presId="urn:microsoft.com/office/officeart/2005/8/layout/cycle6"/>
  </dgm:cxnLst>
  <dgm:bg>
    <a:solidFill>
      <a:schemeClr val="tx2">
        <a:lumMod val="25000"/>
        <a:lumOff val="75000"/>
      </a:schemeClr>
    </a:solidFill>
  </dgm:bg>
  <dgm:whole>
    <a:ln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FB827-0FD6-49F5-9F3B-78B0B5BECF17}">
      <dsp:nvSpPr>
        <dsp:cNvPr id="0" name=""/>
        <dsp:cNvSpPr/>
      </dsp:nvSpPr>
      <dsp:spPr>
        <a:xfrm>
          <a:off x="8379667" y="398487"/>
          <a:ext cx="4306918" cy="3533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  <a:latin typeface="Arial Narrow" panose="020B0606020202030204" pitchFamily="34" charset="0"/>
            </a:rPr>
            <a:t>DEVELOPMENT OF 2 OR 3 PROVISIONAL CALENDARS BY OEQA </a:t>
          </a:r>
          <a:endParaRPr lang="en-US" sz="2800" b="1" kern="1200" dirty="0">
            <a:solidFill>
              <a:srgbClr val="FFC000"/>
            </a:solidFill>
            <a:latin typeface="Arial Narrow" panose="020B0606020202030204" pitchFamily="34" charset="0"/>
          </a:endParaRPr>
        </a:p>
      </dsp:txBody>
      <dsp:txXfrm>
        <a:off x="9010401" y="915890"/>
        <a:ext cx="3045450" cy="2498242"/>
      </dsp:txXfrm>
    </dsp:sp>
    <dsp:sp modelId="{A6357D96-1E77-4476-A52B-605ACBF52D8C}">
      <dsp:nvSpPr>
        <dsp:cNvPr id="0" name=""/>
        <dsp:cNvSpPr/>
      </dsp:nvSpPr>
      <dsp:spPr>
        <a:xfrm rot="1997752">
          <a:off x="12138025" y="2874029"/>
          <a:ext cx="632851" cy="110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kern="1200">
            <a:solidFill>
              <a:srgbClr val="FF0000"/>
            </a:solidFill>
          </a:endParaRPr>
        </a:p>
      </dsp:txBody>
      <dsp:txXfrm>
        <a:off x="12153608" y="3043060"/>
        <a:ext cx="442996" cy="663429"/>
      </dsp:txXfrm>
    </dsp:sp>
    <dsp:sp modelId="{1624695E-8D6C-4CA2-9796-5BBB0D68126D}">
      <dsp:nvSpPr>
        <dsp:cNvPr id="0" name=""/>
        <dsp:cNvSpPr/>
      </dsp:nvSpPr>
      <dsp:spPr>
        <a:xfrm>
          <a:off x="12321615" y="2869942"/>
          <a:ext cx="3987129" cy="3558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2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  <a:latin typeface="Arial Narrow" panose="020B0606020202030204" pitchFamily="34" charset="0"/>
            </a:rPr>
            <a:t>PRESENTATION OF PROVISIONAL CALENDARS TO STAKEHOLDERS AT THE STAKEHOLDERS MEETING</a:t>
          </a:r>
          <a:endParaRPr lang="en-US" sz="2800" b="1" kern="1200" dirty="0">
            <a:solidFill>
              <a:srgbClr val="FFC000"/>
            </a:solidFill>
            <a:latin typeface="Arial Narrow" panose="020B0606020202030204" pitchFamily="34" charset="0"/>
          </a:endParaRPr>
        </a:p>
      </dsp:txBody>
      <dsp:txXfrm>
        <a:off x="12905517" y="3391006"/>
        <a:ext cx="2819325" cy="2515918"/>
      </dsp:txXfrm>
    </dsp:sp>
    <dsp:sp modelId="{8FA0AA84-83C6-487B-8794-AD7CAEDB74C7}">
      <dsp:nvSpPr>
        <dsp:cNvPr id="0" name=""/>
        <dsp:cNvSpPr/>
      </dsp:nvSpPr>
      <dsp:spPr>
        <a:xfrm rot="6104677">
          <a:off x="13611823" y="6135607"/>
          <a:ext cx="558678" cy="110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b="1" kern="1200"/>
        </a:p>
      </dsp:txBody>
      <dsp:txXfrm rot="10800000">
        <a:off x="13712682" y="6274703"/>
        <a:ext cx="391075" cy="663429"/>
      </dsp:txXfrm>
    </dsp:sp>
    <dsp:sp modelId="{4AB76E10-CA93-4CAC-B49E-32663572B82D}">
      <dsp:nvSpPr>
        <dsp:cNvPr id="0" name=""/>
        <dsp:cNvSpPr/>
      </dsp:nvSpPr>
      <dsp:spPr>
        <a:xfrm>
          <a:off x="11561508" y="6970176"/>
          <a:ext cx="3847563" cy="3341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3.</a:t>
          </a:r>
          <a:r>
            <a:rPr lang="en-US" sz="1100" b="1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  <a:latin typeface="Arial Narrow" panose="020B0606020202030204" pitchFamily="34" charset="0"/>
            </a:rPr>
            <a:t>RUNNING THROUGH THE GREY AREAS OF THE ADOPTED PROVISIONAL CALENDAR BY OEQA</a:t>
          </a:r>
          <a:endParaRPr lang="en-US" sz="2800" b="1" kern="1200" dirty="0">
            <a:solidFill>
              <a:srgbClr val="FFC000"/>
            </a:solidFill>
            <a:latin typeface="Arial Narrow" panose="020B0606020202030204" pitchFamily="34" charset="0"/>
          </a:endParaRPr>
        </a:p>
      </dsp:txBody>
      <dsp:txXfrm>
        <a:off x="12124971" y="7459459"/>
        <a:ext cx="2720637" cy="2362464"/>
      </dsp:txXfrm>
    </dsp:sp>
    <dsp:sp modelId="{AF59D44B-731F-4902-B001-447886EAA3C2}">
      <dsp:nvSpPr>
        <dsp:cNvPr id="0" name=""/>
        <dsp:cNvSpPr/>
      </dsp:nvSpPr>
      <dsp:spPr>
        <a:xfrm rot="10538771">
          <a:off x="10497798" y="8286419"/>
          <a:ext cx="758299" cy="110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b="1" kern="1200"/>
        </a:p>
      </dsp:txBody>
      <dsp:txXfrm rot="10800000">
        <a:off x="10724960" y="8498927"/>
        <a:ext cx="530809" cy="663429"/>
      </dsp:txXfrm>
    </dsp:sp>
    <dsp:sp modelId="{244D0171-A062-47EE-B984-85130A474077}">
      <dsp:nvSpPr>
        <dsp:cNvPr id="0" name=""/>
        <dsp:cNvSpPr/>
      </dsp:nvSpPr>
      <dsp:spPr>
        <a:xfrm>
          <a:off x="6215155" y="7407233"/>
          <a:ext cx="3935267" cy="3274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4</a:t>
          </a:r>
          <a:r>
            <a:rPr lang="en-US" sz="2800" b="1" kern="1200" dirty="0" smtClean="0"/>
            <a:t>.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  <a:latin typeface="Arial Narrow" panose="020B0606020202030204" pitchFamily="34" charset="0"/>
            </a:rPr>
            <a:t>FINAL ADOPTION OF HARMONIZED CALENDAR AND APPROVAL BY THE HCE</a:t>
          </a:r>
          <a:endParaRPr lang="en-US" sz="2800" b="1" kern="1200" dirty="0">
            <a:solidFill>
              <a:srgbClr val="FFC000"/>
            </a:solidFill>
            <a:latin typeface="Arial Narrow" panose="020B0606020202030204" pitchFamily="34" charset="0"/>
          </a:endParaRPr>
        </a:p>
      </dsp:txBody>
      <dsp:txXfrm>
        <a:off x="6791462" y="7886747"/>
        <a:ext cx="2782653" cy="2315299"/>
      </dsp:txXfrm>
    </dsp:sp>
    <dsp:sp modelId="{CB98FC9B-C72D-426C-B4A6-3B758262D7EE}">
      <dsp:nvSpPr>
        <dsp:cNvPr id="0" name=""/>
        <dsp:cNvSpPr/>
      </dsp:nvSpPr>
      <dsp:spPr>
        <a:xfrm rot="15016179">
          <a:off x="7103843" y="6427356"/>
          <a:ext cx="677253" cy="110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b="1" kern="1200"/>
        </a:p>
      </dsp:txBody>
      <dsp:txXfrm rot="10800000">
        <a:off x="7239726" y="6744123"/>
        <a:ext cx="474077" cy="663429"/>
      </dsp:txXfrm>
    </dsp:sp>
    <dsp:sp modelId="{A604E85B-4844-458D-AF05-6572DC86DA20}">
      <dsp:nvSpPr>
        <dsp:cNvPr id="0" name=""/>
        <dsp:cNvSpPr/>
      </dsp:nvSpPr>
      <dsp:spPr>
        <a:xfrm>
          <a:off x="4507032" y="2595083"/>
          <a:ext cx="4147957" cy="39663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5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  <a:latin typeface="Arial Narrow" panose="020B0606020202030204" pitchFamily="34" charset="0"/>
            </a:rPr>
            <a:t>PUBLICATION AND PRESS RELEASE</a:t>
          </a:r>
          <a:endParaRPr lang="en-US" sz="2800" b="1" kern="1200" dirty="0">
            <a:solidFill>
              <a:srgbClr val="FFC000"/>
            </a:solidFill>
            <a:latin typeface="Arial Narrow" panose="020B0606020202030204" pitchFamily="34" charset="0"/>
          </a:endParaRPr>
        </a:p>
      </dsp:txBody>
      <dsp:txXfrm>
        <a:off x="5114486" y="3175943"/>
        <a:ext cx="2933049" cy="2804638"/>
      </dsp:txXfrm>
    </dsp:sp>
    <dsp:sp modelId="{E553315B-E483-461F-930B-7643680E3696}">
      <dsp:nvSpPr>
        <dsp:cNvPr id="0" name=""/>
        <dsp:cNvSpPr/>
      </dsp:nvSpPr>
      <dsp:spPr>
        <a:xfrm rot="19715449">
          <a:off x="8336104" y="2816869"/>
          <a:ext cx="448182" cy="110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700" b="1" kern="1200">
            <a:solidFill>
              <a:schemeClr val="accent6">
                <a:lumMod val="75000"/>
              </a:schemeClr>
            </a:solidFill>
          </a:endParaRPr>
        </a:p>
      </dsp:txBody>
      <dsp:txXfrm>
        <a:off x="8345955" y="3073047"/>
        <a:ext cx="313727" cy="663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E7A04-B469-4DA0-85C3-64CBF0117AD2}">
      <dsp:nvSpPr>
        <dsp:cNvPr id="0" name=""/>
        <dsp:cNvSpPr/>
      </dsp:nvSpPr>
      <dsp:spPr>
        <a:xfrm>
          <a:off x="9018730" y="227299"/>
          <a:ext cx="3086928" cy="25096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PRELIMINARY STAKEHOLDERS’  MEETING FOR THE NEW ACADEMIC YEAR</a:t>
          </a:r>
          <a:endParaRPr lang="en-US" sz="2400" b="1" kern="1200" dirty="0"/>
        </a:p>
      </dsp:txBody>
      <dsp:txXfrm>
        <a:off x="9141240" y="349809"/>
        <a:ext cx="2841908" cy="2264614"/>
      </dsp:txXfrm>
    </dsp:sp>
    <dsp:sp modelId="{58C5D662-3C05-44D4-B00F-E8C01148E9B2}">
      <dsp:nvSpPr>
        <dsp:cNvPr id="0" name=""/>
        <dsp:cNvSpPr/>
      </dsp:nvSpPr>
      <dsp:spPr>
        <a:xfrm>
          <a:off x="5966061" y="1698137"/>
          <a:ext cx="9461193" cy="9461193"/>
        </a:xfrm>
        <a:custGeom>
          <a:avLst/>
          <a:gdLst/>
          <a:ahLst/>
          <a:cxnLst/>
          <a:rect l="0" t="0" r="0" b="0"/>
          <a:pathLst>
            <a:path>
              <a:moveTo>
                <a:pt x="6154264" y="219309"/>
              </a:moveTo>
              <a:arcTo wR="4730596" hR="4730596" stAng="17250876" swAng="1099722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EFDBA-64E0-43A7-9CA6-06C5FFC8D664}">
      <dsp:nvSpPr>
        <dsp:cNvPr id="0" name=""/>
        <dsp:cNvSpPr/>
      </dsp:nvSpPr>
      <dsp:spPr>
        <a:xfrm>
          <a:off x="12783172" y="2603032"/>
          <a:ext cx="3086928" cy="259037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2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COLLATION AND EVALUATION OF PROVISIONAL CALENDARS BY PLENARY GROUPS </a:t>
          </a:r>
          <a:endParaRPr lang="en-US" sz="2400" b="1" kern="1200" dirty="0"/>
        </a:p>
      </dsp:txBody>
      <dsp:txXfrm>
        <a:off x="12909624" y="2729484"/>
        <a:ext cx="2834024" cy="2337472"/>
      </dsp:txXfrm>
    </dsp:sp>
    <dsp:sp modelId="{5FA910DF-3EC9-49B2-A66D-86F80E4A7EE3}">
      <dsp:nvSpPr>
        <dsp:cNvPr id="0" name=""/>
        <dsp:cNvSpPr/>
      </dsp:nvSpPr>
      <dsp:spPr>
        <a:xfrm>
          <a:off x="5377721" y="1740375"/>
          <a:ext cx="9461193" cy="9461193"/>
        </a:xfrm>
        <a:custGeom>
          <a:avLst/>
          <a:gdLst/>
          <a:ahLst/>
          <a:cxnLst/>
          <a:rect l="0" t="0" r="0" b="0"/>
          <a:pathLst>
            <a:path>
              <a:moveTo>
                <a:pt x="9289633" y="3468167"/>
              </a:moveTo>
              <a:arcTo wR="4730596" hR="4730596" stAng="20671333" swAng="1124227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2D06F-D7CE-494C-A34A-03E295E7A4C8}">
      <dsp:nvSpPr>
        <dsp:cNvPr id="0" name=""/>
        <dsp:cNvSpPr/>
      </dsp:nvSpPr>
      <dsp:spPr>
        <a:xfrm>
          <a:off x="12783174" y="6755616"/>
          <a:ext cx="3086928" cy="252719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3.</a:t>
          </a:r>
          <a:r>
            <a:rPr lang="en-US" sz="1100" b="1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+mn-lt"/>
            </a:rPr>
            <a:t>DEVELOPMENT OF PROVISIONAL </a:t>
          </a:r>
          <a:r>
            <a:rPr lang="en-US" sz="2400" b="1" kern="1200" dirty="0" smtClean="0"/>
            <a:t>CALENDAR FROM STAKEHOLDERS INPUT</a:t>
          </a:r>
          <a:endParaRPr lang="en-US" sz="2400" b="1" kern="1200" dirty="0"/>
        </a:p>
      </dsp:txBody>
      <dsp:txXfrm>
        <a:off x="12906541" y="6878983"/>
        <a:ext cx="2840194" cy="2280457"/>
      </dsp:txXfrm>
    </dsp:sp>
    <dsp:sp modelId="{00EC4CEE-9C65-4309-8ADD-BAF86153D476}">
      <dsp:nvSpPr>
        <dsp:cNvPr id="0" name=""/>
        <dsp:cNvSpPr/>
      </dsp:nvSpPr>
      <dsp:spPr>
        <a:xfrm>
          <a:off x="7684262" y="-101447"/>
          <a:ext cx="9461193" cy="9461193"/>
        </a:xfrm>
        <a:custGeom>
          <a:avLst/>
          <a:gdLst/>
          <a:ahLst/>
          <a:cxnLst/>
          <a:rect l="0" t="0" r="0" b="0"/>
          <a:pathLst>
            <a:path>
              <a:moveTo>
                <a:pt x="5569780" y="9386164"/>
              </a:moveTo>
              <a:arcTo wR="4730596" hR="4730596" stAng="4786917" swAng="763403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23336-3523-4B98-A7B5-4FD70CEA8C0C}">
      <dsp:nvSpPr>
        <dsp:cNvPr id="0" name=""/>
        <dsp:cNvSpPr/>
      </dsp:nvSpPr>
      <dsp:spPr>
        <a:xfrm>
          <a:off x="8266586" y="8426531"/>
          <a:ext cx="3930802" cy="283747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4.</a:t>
          </a:r>
          <a:r>
            <a:rPr lang="en-US" sz="2800" b="1" kern="1200" dirty="0" smtClean="0"/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FINAL STAKEHOLDERS' METING &amp;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PRESENTATION OF  OPTIONS OF THE PROVISIONAL  CALENDARS</a:t>
          </a:r>
          <a:endParaRPr lang="en-US" sz="2400" b="1" kern="1200" dirty="0"/>
        </a:p>
      </dsp:txBody>
      <dsp:txXfrm>
        <a:off x="8405100" y="8565045"/>
        <a:ext cx="3653774" cy="2560449"/>
      </dsp:txXfrm>
    </dsp:sp>
    <dsp:sp modelId="{AF88E682-F52E-4E5C-9536-B52509EFC5D3}">
      <dsp:nvSpPr>
        <dsp:cNvPr id="0" name=""/>
        <dsp:cNvSpPr/>
      </dsp:nvSpPr>
      <dsp:spPr>
        <a:xfrm>
          <a:off x="3976067" y="-83635"/>
          <a:ext cx="9461193" cy="9461193"/>
        </a:xfrm>
        <a:custGeom>
          <a:avLst/>
          <a:gdLst/>
          <a:ahLst/>
          <a:cxnLst/>
          <a:rect l="0" t="0" r="0" b="0"/>
          <a:pathLst>
            <a:path>
              <a:moveTo>
                <a:pt x="4276594" y="9439357"/>
              </a:moveTo>
              <a:arcTo wR="4730596" hR="4730596" stAng="5730434" swAng="999872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8FA52-8A9D-4DDD-9133-C1294CD85A7D}">
      <dsp:nvSpPr>
        <dsp:cNvPr id="0" name=""/>
        <dsp:cNvSpPr/>
      </dsp:nvSpPr>
      <dsp:spPr>
        <a:xfrm>
          <a:off x="4589541" y="7015960"/>
          <a:ext cx="3086928" cy="20065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5</a:t>
          </a:r>
          <a:r>
            <a:rPr lang="en-US" sz="2800" b="1" kern="1200" dirty="0" smtClean="0"/>
            <a:t>.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ADOPTION OF HARMONIZED CALENDAR AND APPROVAL</a:t>
          </a:r>
          <a:endParaRPr lang="en-US" sz="2400" b="1" kern="1200" dirty="0"/>
        </a:p>
      </dsp:txBody>
      <dsp:txXfrm>
        <a:off x="4687490" y="7113909"/>
        <a:ext cx="2891030" cy="1810605"/>
      </dsp:txXfrm>
    </dsp:sp>
    <dsp:sp modelId="{C7BCCED3-0B4C-4341-AC1C-71C80D6A58F7}">
      <dsp:nvSpPr>
        <dsp:cNvPr id="0" name=""/>
        <dsp:cNvSpPr/>
      </dsp:nvSpPr>
      <dsp:spPr>
        <a:xfrm>
          <a:off x="5499225" y="923317"/>
          <a:ext cx="9461193" cy="9461193"/>
        </a:xfrm>
        <a:custGeom>
          <a:avLst/>
          <a:gdLst/>
          <a:ahLst/>
          <a:cxnLst/>
          <a:rect l="0" t="0" r="0" b="0"/>
          <a:pathLst>
            <a:path>
              <a:moveTo>
                <a:pt x="192555" y="6066533"/>
              </a:moveTo>
              <a:arcTo wR="4730596" hR="4730596" stAng="9815778" swAng="1968444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9ADA1-8F45-4A8B-A4A9-75CDE03DD6E1}">
      <dsp:nvSpPr>
        <dsp:cNvPr id="0" name=""/>
        <dsp:cNvSpPr/>
      </dsp:nvSpPr>
      <dsp:spPr>
        <a:xfrm>
          <a:off x="4589541" y="2285364"/>
          <a:ext cx="3086928" cy="200650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6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PUBLICATION AND PRESS RELEASE</a:t>
          </a:r>
          <a:endParaRPr lang="en-US" sz="2400" b="1" kern="1200" dirty="0"/>
        </a:p>
      </dsp:txBody>
      <dsp:txXfrm>
        <a:off x="4687490" y="2383313"/>
        <a:ext cx="2891030" cy="1810605"/>
      </dsp:txXfrm>
    </dsp:sp>
    <dsp:sp modelId="{BCBBB718-691D-4719-93AE-885B6ABB68FC}">
      <dsp:nvSpPr>
        <dsp:cNvPr id="0" name=""/>
        <dsp:cNvSpPr/>
      </dsp:nvSpPr>
      <dsp:spPr>
        <a:xfrm>
          <a:off x="4563181" y="1639963"/>
          <a:ext cx="9461193" cy="9461193"/>
        </a:xfrm>
        <a:custGeom>
          <a:avLst/>
          <a:gdLst/>
          <a:ahLst/>
          <a:cxnLst/>
          <a:rect l="0" t="0" r="0" b="0"/>
          <a:pathLst>
            <a:path>
              <a:moveTo>
                <a:pt x="2364345" y="634329"/>
              </a:moveTo>
              <a:arcTo wR="4730596" hR="4730596" stAng="14399201" swAng="1584788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6C8E-37C1-45E8-8478-F30D742F62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5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7" y="3419477"/>
            <a:ext cx="21025723" cy="5705474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7" y="9178927"/>
            <a:ext cx="21025723" cy="3000374"/>
          </a:xfr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327C-3C9F-4A21-B2FD-9DEBF3CBD5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00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5964" y="3651250"/>
            <a:ext cx="10360501" cy="87026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1185" y="3651250"/>
            <a:ext cx="10360501" cy="87026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52B2-150F-4A09-8587-CC489B10E5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7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9" y="730251"/>
            <a:ext cx="21025723" cy="2651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139" y="3362326"/>
            <a:ext cx="10312888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139" y="5010150"/>
            <a:ext cx="10312888" cy="7369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1186" y="3362326"/>
            <a:ext cx="10363676" cy="1647824"/>
          </a:xfrm>
        </p:spPr>
        <p:txBody>
          <a:bodyPr anchor="b"/>
          <a:lstStyle>
            <a:lvl1pPr marL="0" indent="0">
              <a:buNone/>
              <a:defRPr sz="4799" b="1"/>
            </a:lvl1pPr>
            <a:lvl2pPr marL="914171" indent="0">
              <a:buNone/>
              <a:defRPr sz="3999" b="1"/>
            </a:lvl2pPr>
            <a:lvl3pPr marL="1828343" indent="0">
              <a:buNone/>
              <a:defRPr sz="3599" b="1"/>
            </a:lvl3pPr>
            <a:lvl4pPr marL="2742514" indent="0">
              <a:buNone/>
              <a:defRPr sz="3199" b="1"/>
            </a:lvl4pPr>
            <a:lvl5pPr marL="3656686" indent="0">
              <a:buNone/>
              <a:defRPr sz="3199" b="1"/>
            </a:lvl5pPr>
            <a:lvl6pPr marL="4570857" indent="0">
              <a:buNone/>
              <a:defRPr sz="3199" b="1"/>
            </a:lvl6pPr>
            <a:lvl7pPr marL="5485028" indent="0">
              <a:buNone/>
              <a:defRPr sz="3199" b="1"/>
            </a:lvl7pPr>
            <a:lvl8pPr marL="6399200" indent="0">
              <a:buNone/>
              <a:defRPr sz="3199" b="1"/>
            </a:lvl8pPr>
            <a:lvl9pPr marL="7313371" indent="0">
              <a:buNone/>
              <a:defRPr sz="319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1186" y="5010150"/>
            <a:ext cx="10363676" cy="7369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194A-E173-4B93-AD22-D938B99F12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53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2736-373D-4431-A164-C734B19A4A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50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6775-A582-4C0B-900F-065642A8F8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576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1"/>
            <a:ext cx="12341185" cy="9747250"/>
          </a:xfr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A832-38D5-45BC-935A-DB5459E2A4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63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40" y="914400"/>
            <a:ext cx="7862426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677" y="1974851"/>
            <a:ext cx="12341185" cy="9747250"/>
          </a:xfrm>
        </p:spPr>
        <p:txBody>
          <a:bodyPr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40" y="4114800"/>
            <a:ext cx="7862426" cy="7623176"/>
          </a:xfr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761F-9560-4BF9-9F92-ADAFE7C9EE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24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BC3B0-92B1-4501-B4F3-A5734D4BA1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356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6" y="730250"/>
            <a:ext cx="5256431" cy="116236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3" y="730250"/>
            <a:ext cx="15464572" cy="116236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DB69-31DA-4647-8B77-0EFA157DCD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9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="" xmlns:a16="http://schemas.microsoft.com/office/drawing/2014/main" id="{636CF907-990B-C04D-962C-4E985A02DE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76644" y="-261256"/>
            <a:ext cx="24930938" cy="142385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2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="" xmlns:a16="http://schemas.microsoft.com/office/drawing/2014/main" id="{636CF907-990B-C04D-962C-4E985A02DE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72052" y="4365523"/>
            <a:ext cx="15982242" cy="72991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9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="" xmlns:a16="http://schemas.microsoft.com/office/drawing/2014/main" id="{636CF907-990B-C04D-962C-4E985A02DE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59229" y="4255966"/>
            <a:ext cx="25013523" cy="9786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1">
            <a:extLst>
              <a:ext uri="{FF2B5EF4-FFF2-40B4-BE49-F238E27FC236}">
                <a16:creationId xmlns="" xmlns:a16="http://schemas.microsoft.com/office/drawing/2014/main" id="{0775C1F6-096B-AF49-8B40-2750AF02098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34771" y="4982295"/>
            <a:ext cx="7098156" cy="15295377"/>
          </a:xfrm>
          <a:custGeom>
            <a:avLst/>
            <a:gdLst>
              <a:gd name="connsiteX0" fmla="*/ 646380 w 5264340"/>
              <a:gd name="connsiteY0" fmla="*/ 0 h 11126596"/>
              <a:gd name="connsiteX1" fmla="*/ 1063726 w 5264340"/>
              <a:gd name="connsiteY1" fmla="*/ 0 h 11126596"/>
              <a:gd name="connsiteX2" fmla="*/ 1143463 w 5264340"/>
              <a:gd name="connsiteY2" fmla="*/ 21612 h 11126596"/>
              <a:gd name="connsiteX3" fmla="*/ 1170607 w 5264340"/>
              <a:gd name="connsiteY3" fmla="*/ 96421 h 11126596"/>
              <a:gd name="connsiteX4" fmla="*/ 1538755 w 5264340"/>
              <a:gd name="connsiteY4" fmla="*/ 422256 h 11126596"/>
              <a:gd name="connsiteX5" fmla="*/ 3732371 w 5264340"/>
              <a:gd name="connsiteY5" fmla="*/ 422256 h 11126596"/>
              <a:gd name="connsiteX6" fmla="*/ 4098822 w 5264340"/>
              <a:gd name="connsiteY6" fmla="*/ 96421 h 11126596"/>
              <a:gd name="connsiteX7" fmla="*/ 4125967 w 5264340"/>
              <a:gd name="connsiteY7" fmla="*/ 21612 h 11126596"/>
              <a:gd name="connsiteX8" fmla="*/ 4207400 w 5264340"/>
              <a:gd name="connsiteY8" fmla="*/ 0 h 11126596"/>
              <a:gd name="connsiteX9" fmla="*/ 4623051 w 5264340"/>
              <a:gd name="connsiteY9" fmla="*/ 0 h 11126596"/>
              <a:gd name="connsiteX10" fmla="*/ 5264340 w 5264340"/>
              <a:gd name="connsiteY10" fmla="*/ 646683 h 11126596"/>
              <a:gd name="connsiteX11" fmla="*/ 5264340 w 5264340"/>
              <a:gd name="connsiteY11" fmla="*/ 718167 h 11126596"/>
              <a:gd name="connsiteX12" fmla="*/ 5264340 w 5264340"/>
              <a:gd name="connsiteY12" fmla="*/ 6234086 h 11126596"/>
              <a:gd name="connsiteX13" fmla="*/ 5264340 w 5264340"/>
              <a:gd name="connsiteY13" fmla="*/ 6423602 h 11126596"/>
              <a:gd name="connsiteX14" fmla="*/ 5264340 w 5264340"/>
              <a:gd name="connsiteY14" fmla="*/ 10408429 h 11126596"/>
              <a:gd name="connsiteX15" fmla="*/ 5264340 w 5264340"/>
              <a:gd name="connsiteY15" fmla="*/ 10479914 h 11126596"/>
              <a:gd name="connsiteX16" fmla="*/ 4623051 w 5264340"/>
              <a:gd name="connsiteY16" fmla="*/ 11126596 h 11126596"/>
              <a:gd name="connsiteX17" fmla="*/ 646380 w 5264340"/>
              <a:gd name="connsiteY17" fmla="*/ 11126596 h 11126596"/>
              <a:gd name="connsiteX18" fmla="*/ 1697 w 5264340"/>
              <a:gd name="connsiteY18" fmla="*/ 10479914 h 11126596"/>
              <a:gd name="connsiteX19" fmla="*/ 0 w 5264340"/>
              <a:gd name="connsiteY19" fmla="*/ 10408429 h 11126596"/>
              <a:gd name="connsiteX20" fmla="*/ 0 w 5264340"/>
              <a:gd name="connsiteY20" fmla="*/ 6423602 h 11126596"/>
              <a:gd name="connsiteX21" fmla="*/ 0 w 5264340"/>
              <a:gd name="connsiteY21" fmla="*/ 6234086 h 11126596"/>
              <a:gd name="connsiteX22" fmla="*/ 0 w 5264340"/>
              <a:gd name="connsiteY22" fmla="*/ 718167 h 11126596"/>
              <a:gd name="connsiteX23" fmla="*/ 1697 w 5264340"/>
              <a:gd name="connsiteY23" fmla="*/ 646683 h 11126596"/>
              <a:gd name="connsiteX24" fmla="*/ 646380 w 5264340"/>
              <a:gd name="connsiteY24" fmla="*/ 0 h 1112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264340" h="11126596">
                <a:moveTo>
                  <a:pt x="646380" y="0"/>
                </a:moveTo>
                <a:lnTo>
                  <a:pt x="1063726" y="0"/>
                </a:lnTo>
                <a:cubicBezTo>
                  <a:pt x="1109533" y="0"/>
                  <a:pt x="1128194" y="6650"/>
                  <a:pt x="1143463" y="21612"/>
                </a:cubicBezTo>
                <a:cubicBezTo>
                  <a:pt x="1160428" y="38236"/>
                  <a:pt x="1170607" y="58185"/>
                  <a:pt x="1170607" y="96421"/>
                </a:cubicBezTo>
                <a:cubicBezTo>
                  <a:pt x="1170607" y="304224"/>
                  <a:pt x="1299544" y="422256"/>
                  <a:pt x="1538755" y="422256"/>
                </a:cubicBezTo>
                <a:lnTo>
                  <a:pt x="3732371" y="422256"/>
                </a:lnTo>
                <a:cubicBezTo>
                  <a:pt x="3969886" y="422256"/>
                  <a:pt x="4098822" y="304224"/>
                  <a:pt x="4098822" y="96421"/>
                </a:cubicBezTo>
                <a:cubicBezTo>
                  <a:pt x="4098822" y="58185"/>
                  <a:pt x="4109002" y="38236"/>
                  <a:pt x="4125967" y="21612"/>
                </a:cubicBezTo>
                <a:cubicBezTo>
                  <a:pt x="4141236" y="6650"/>
                  <a:pt x="4159898" y="0"/>
                  <a:pt x="4207400" y="0"/>
                </a:cubicBezTo>
                <a:lnTo>
                  <a:pt x="4623051" y="0"/>
                </a:lnTo>
                <a:cubicBezTo>
                  <a:pt x="5033612" y="0"/>
                  <a:pt x="5264340" y="204478"/>
                  <a:pt x="5264340" y="646683"/>
                </a:cubicBezTo>
                <a:cubicBezTo>
                  <a:pt x="5264340" y="658320"/>
                  <a:pt x="5264340" y="706530"/>
                  <a:pt x="5264340" y="718167"/>
                </a:cubicBezTo>
                <a:lnTo>
                  <a:pt x="5264340" y="6234086"/>
                </a:lnTo>
                <a:lnTo>
                  <a:pt x="5264340" y="6423602"/>
                </a:lnTo>
                <a:lnTo>
                  <a:pt x="5264340" y="10408429"/>
                </a:lnTo>
                <a:cubicBezTo>
                  <a:pt x="5264340" y="10420066"/>
                  <a:pt x="5264340" y="10468277"/>
                  <a:pt x="5264340" y="10479914"/>
                </a:cubicBezTo>
                <a:cubicBezTo>
                  <a:pt x="5264340" y="10922118"/>
                  <a:pt x="5033612" y="11126596"/>
                  <a:pt x="4623051" y="11126596"/>
                </a:cubicBezTo>
                <a:lnTo>
                  <a:pt x="646380" y="11126596"/>
                </a:lnTo>
                <a:cubicBezTo>
                  <a:pt x="237515" y="11126596"/>
                  <a:pt x="1697" y="10922118"/>
                  <a:pt x="1697" y="10479914"/>
                </a:cubicBezTo>
                <a:cubicBezTo>
                  <a:pt x="1697" y="10468277"/>
                  <a:pt x="0" y="10420066"/>
                  <a:pt x="0" y="10408429"/>
                </a:cubicBezTo>
                <a:lnTo>
                  <a:pt x="0" y="6423602"/>
                </a:lnTo>
                <a:lnTo>
                  <a:pt x="0" y="6234086"/>
                </a:lnTo>
                <a:lnTo>
                  <a:pt x="0" y="718167"/>
                </a:lnTo>
                <a:cubicBezTo>
                  <a:pt x="0" y="706530"/>
                  <a:pt x="1697" y="658320"/>
                  <a:pt x="1697" y="646683"/>
                </a:cubicBezTo>
                <a:cubicBezTo>
                  <a:pt x="1697" y="204478"/>
                  <a:pt x="237515" y="0"/>
                  <a:pt x="64638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="" xmlns:a16="http://schemas.microsoft.com/office/drawing/2014/main" id="{3FECDCB2-2ED1-3B4B-8741-BEEB883D8D0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59229" y="4255966"/>
            <a:ext cx="16123481" cy="9786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7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="" xmlns:a16="http://schemas.microsoft.com/office/drawing/2014/main" id="{13DEB66A-4246-BD47-A452-F13F7B7FC90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846158" y="1733800"/>
            <a:ext cx="3005712" cy="300570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="" xmlns:a16="http://schemas.microsoft.com/office/drawing/2014/main" id="{474813D0-E68D-2E43-B326-89B3DE6FC63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846158" y="5383903"/>
            <a:ext cx="3005712" cy="300570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5F662A0E-E4AF-7F46-BEEA-4D648CF1B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846158" y="8976492"/>
            <a:ext cx="3005712" cy="300570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914171" lvl="0" indent="-685629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828343" lvl="1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742514" lvl="2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3656686" lvl="3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4570857" lvl="4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5485028" lvl="5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6399200" lvl="6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7313371" lvl="7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8227543" lvl="8" indent="-68562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6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C14C-DB49-44EE-AA6D-73AAE5C981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8A5096F1-CF66-4301-A011-D8970FA413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5/28/2024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Office of Education Quality Assurance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343"/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82834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9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p:hf hd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forms.gle/NNQCXQhGx7EPgMvy7" TargetMode="Externa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bc@gmail.com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="" xmlns:a16="http://schemas.microsoft.com/office/drawing/2014/main" id="{765586F8-A7E2-C041-84A9-02A71578B3C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8" r="29918"/>
          <a:stretch>
            <a:fillRect/>
          </a:stretch>
        </p:blipFill>
        <p:spPr/>
      </p:pic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46B5E956-B85B-2D4B-AC53-FC1428E2829F}"/>
              </a:ext>
            </a:extLst>
          </p:cNvPr>
          <p:cNvSpPr/>
          <p:nvPr/>
        </p:nvSpPr>
        <p:spPr>
          <a:xfrm rot="10800000" flipV="1">
            <a:off x="0" y="-261256"/>
            <a:ext cx="24377650" cy="13716007"/>
          </a:xfrm>
          <a:prstGeom prst="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94CDEC56-A906-794E-9B05-FA128ECEF634}"/>
              </a:ext>
            </a:extLst>
          </p:cNvPr>
          <p:cNvSpPr txBox="1"/>
          <p:nvPr/>
        </p:nvSpPr>
        <p:spPr>
          <a:xfrm>
            <a:off x="4462707" y="4116816"/>
            <a:ext cx="13319184" cy="89562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96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PLANNING, RESEARCH &amp; STATISTICS (PRS) DEPARTMENT</a:t>
            </a:r>
          </a:p>
          <a:p>
            <a:pPr algn="ctr">
              <a:lnSpc>
                <a:spcPct val="150000"/>
              </a:lnSpc>
            </a:pPr>
            <a:r>
              <a:rPr lang="en-GB" sz="96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OPERATIONAL MANDATE</a:t>
            </a:r>
            <a:endParaRPr lang="en-GB" sz="9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CBFBBDC-9A38-1549-B326-FB896EE9D9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021" y="546424"/>
            <a:ext cx="3432604" cy="357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6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D233ACE-F3A1-4543-B9F4-425DDA5793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5964" y="1625599"/>
            <a:ext cx="21025723" cy="1282263"/>
          </a:xfrm>
          <a:solidFill>
            <a:schemeClr val="tx2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</a:rPr>
              <a:t>AN INTERACTIVE PLENARY SESSION </a:t>
            </a:r>
            <a:endParaRPr lang="en-GB" sz="5400" dirty="0">
              <a:solidFill>
                <a:schemeClr val="bg1"/>
              </a:solidFill>
            </a:endParaRPr>
          </a:p>
        </p:txBody>
      </p:sp>
      <p:pic>
        <p:nvPicPr>
          <p:cNvPr id="11" name="Picture 10" descr="C:\Users\OEQA_84\AppData\Local\Microsoft\Windows\INetCache\Content.Word\IMG-20220222-WA001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965" y="3069771"/>
            <a:ext cx="21025722" cy="89190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9906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AD318CC-E2A8-4E27-9548-A047A7899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48" cy="137147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13EC1-6D37-4BDA-B905-40B5A321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93" y="2926079"/>
            <a:ext cx="8094371" cy="7615400"/>
          </a:xfrm>
          <a:ln>
            <a:solidFill>
              <a:srgbClr val="FF0000"/>
            </a:solidFill>
          </a:ln>
        </p:spPr>
        <p:txBody>
          <a:bodyPr anchor="t">
            <a:normAutofit/>
          </a:bodyPr>
          <a:lstStyle/>
          <a:p>
            <a:pPr algn="ctr"/>
            <a:r>
              <a:rPr lang="en-US" sz="8000" b="1" dirty="0" smtClean="0">
                <a:solidFill>
                  <a:schemeClr val="tx1">
                    <a:lumMod val="50000"/>
                  </a:schemeClr>
                </a:solidFill>
              </a:rPr>
              <a:t>THE </a:t>
            </a:r>
            <a:br>
              <a:rPr lang="en-US" sz="8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chemeClr val="tx1">
                    <a:lumMod val="50000"/>
                  </a:schemeClr>
                </a:solidFill>
              </a:rPr>
              <a:t>BENEFITS OF THE </a:t>
            </a:r>
            <a:br>
              <a:rPr lang="en-US" sz="8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chemeClr val="tx1">
                    <a:lumMod val="50000"/>
                  </a:schemeClr>
                </a:solidFill>
              </a:rPr>
              <a:t>MODIFIED PROCESS</a:t>
            </a:r>
            <a:endParaRPr lang="x-none" sz="8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C21D6966-343E-49AC-A026-D2497E0C3C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419299" y="8830492"/>
            <a:ext cx="2" cy="4175590"/>
          </a:xfrm>
          <a:prstGeom prst="line">
            <a:avLst/>
          </a:prstGeom>
          <a:ln w="177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C1BBA94-3F40-40AA-8BB9-E69E25E537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64738" y="1175658"/>
            <a:ext cx="13007212" cy="1136468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7967A5-C90B-4F1D-865A-33B28FB9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1260" y="1535502"/>
            <a:ext cx="11970426" cy="9991470"/>
          </a:xfrm>
        </p:spPr>
        <p:txBody>
          <a:bodyPr anchor="t"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Widened Stakeholders awareness and engagement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of Staff Professional Development.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of flexibility windows and procedure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of one week midterm break</a:t>
            </a:r>
          </a:p>
          <a:p>
            <a:endParaRPr lang="x-none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DDA4C2-656C-4BCD-BC55-EEF5517C6F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98448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sp>
        <p:nvSpPr>
          <p:cNvPr id="8" name="object 6"/>
          <p:cNvSpPr/>
          <p:nvPr/>
        </p:nvSpPr>
        <p:spPr>
          <a:xfrm>
            <a:off x="3974552" y="7374283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3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AD318CC-E2A8-4E27-9548-A047A7899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48" cy="137147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13EC1-6D37-4BDA-B905-40B5A321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93" y="2926079"/>
            <a:ext cx="8094371" cy="8288260"/>
          </a:xfrm>
          <a:ln>
            <a:solidFill>
              <a:srgbClr val="FF0000"/>
            </a:solidFill>
          </a:ln>
        </p:spPr>
        <p:txBody>
          <a:bodyPr anchor="t">
            <a:normAutofit/>
          </a:bodyPr>
          <a:lstStyle/>
          <a:p>
            <a:pPr algn="ctr"/>
            <a:r>
              <a:rPr lang="en-US" sz="8000" b="1" dirty="0">
                <a:solidFill>
                  <a:schemeClr val="tx1">
                    <a:lumMod val="50000"/>
                  </a:schemeClr>
                </a:solidFill>
              </a:rPr>
              <a:t>THE </a:t>
            </a:r>
            <a:br>
              <a:rPr lang="en-US" sz="80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8000" b="1" dirty="0">
                <a:solidFill>
                  <a:schemeClr val="tx1">
                    <a:lumMod val="50000"/>
                  </a:schemeClr>
                </a:solidFill>
              </a:rPr>
              <a:t>BENEFITS OF THE </a:t>
            </a:r>
            <a:br>
              <a:rPr lang="en-US" sz="80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8000" b="1" dirty="0">
                <a:solidFill>
                  <a:schemeClr val="tx1">
                    <a:lumMod val="50000"/>
                  </a:schemeClr>
                </a:solidFill>
              </a:rPr>
              <a:t>MODIFIED PROCESS</a:t>
            </a:r>
            <a:endParaRPr lang="x-none" sz="8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C21D6966-343E-49AC-A026-D2497E0C3C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419299" y="8830492"/>
            <a:ext cx="2" cy="4175590"/>
          </a:xfrm>
          <a:prstGeom prst="line">
            <a:avLst/>
          </a:prstGeom>
          <a:ln w="177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C1BBA94-3F40-40AA-8BB9-E69E25E537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64738" y="1175658"/>
            <a:ext cx="13007212" cy="1136468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7967A5-C90B-4F1D-865A-33B28FB9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59886" y="2046514"/>
            <a:ext cx="11331491" cy="9480458"/>
          </a:xfrm>
        </p:spPr>
        <p:txBody>
          <a:bodyPr anchor="t">
            <a:norm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lang="en-US" sz="54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stable learning days in line with UNESCO </a:t>
            </a:r>
            <a:r>
              <a:rPr lang="en-US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minimum standard</a:t>
            </a:r>
            <a:endParaRPr lang="en-GB" sz="54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encompasses predictive holidays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Greater </a:t>
            </a:r>
            <a:r>
              <a:rPr lang="en-GB" sz="54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of awareness and </a:t>
            </a: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compliance</a:t>
            </a:r>
            <a:endParaRPr lang="en-GB" sz="54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DDA4C2-656C-4BCD-BC55-EEF5517C6F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98448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8" name="object 6"/>
          <p:cNvSpPr/>
          <p:nvPr/>
        </p:nvSpPr>
        <p:spPr>
          <a:xfrm>
            <a:off x="3295291" y="7374282"/>
            <a:ext cx="4175183" cy="38400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3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AD318CC-E2A8-4E27-9548-A047A7899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48" cy="137147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13EC1-6D37-4BDA-B905-40B5A321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619" y="2046514"/>
            <a:ext cx="4701439" cy="7201003"/>
          </a:xfrm>
          <a:solidFill>
            <a:schemeClr val="bg2">
              <a:lumMod val="95000"/>
            </a:schemeClr>
          </a:solidFill>
          <a:ln>
            <a:solidFill>
              <a:srgbClr val="FF0000"/>
            </a:solidFill>
          </a:ln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8000" b="1" dirty="0" smtClean="0">
                <a:solidFill>
                  <a:schemeClr val="tx1">
                    <a:lumMod val="50000"/>
                  </a:schemeClr>
                </a:solidFill>
              </a:rPr>
              <a:t>Easy Access to Academic Calendar</a:t>
            </a:r>
            <a:endParaRPr lang="x-none" sz="8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C21D6966-343E-49AC-A026-D2497E0C3C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419299" y="8830492"/>
            <a:ext cx="2" cy="4175590"/>
          </a:xfrm>
          <a:prstGeom prst="line">
            <a:avLst/>
          </a:prstGeom>
          <a:ln w="177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7967A5-C90B-4F1D-865A-33B28FB9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13090" y="1128429"/>
            <a:ext cx="7504981" cy="10561772"/>
          </a:xfrm>
        </p:spPr>
        <p:txBody>
          <a:bodyPr anchor="t">
            <a:normAutofit/>
          </a:bodyPr>
          <a:lstStyle/>
          <a:p>
            <a:pPr marL="228542" indent="0" algn="ctr">
              <a:buNone/>
            </a:pPr>
            <a:r>
              <a:rPr lang="en-GB" sz="5400" i="1" dirty="0" smtClean="0">
                <a:solidFill>
                  <a:schemeClr val="accent4">
                    <a:lumMod val="50000"/>
                  </a:schemeClr>
                </a:solidFill>
              </a:rPr>
              <a:t>Once the Harmonious Academic Calendar has been approved and published, Stakeholders have easy access the new calendar through OEQA website:</a:t>
            </a:r>
          </a:p>
          <a:p>
            <a:pPr marL="228542" indent="0" algn="ctr">
              <a:buNone/>
            </a:pPr>
            <a:r>
              <a:rPr lang="en-GB" sz="6300" b="1" dirty="0" smtClean="0">
                <a:solidFill>
                  <a:srgbClr val="7030A0"/>
                </a:solidFill>
              </a:rPr>
              <a:t>www.oeqalagos.com</a:t>
            </a:r>
          </a:p>
          <a:p>
            <a:pPr marL="228542" indent="0">
              <a:buNone/>
            </a:pPr>
            <a:endParaRPr lang="x-none" sz="4400" dirty="0"/>
          </a:p>
          <a:p>
            <a:pPr marL="228542" indent="0">
              <a:buNone/>
            </a:pPr>
            <a:endParaRPr lang="x-none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DDA4C2-656C-4BCD-BC55-EEF5517C6F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98448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31248" y="321797"/>
            <a:ext cx="10134600" cy="127266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04253"/>
              </p:ext>
            </p:extLst>
          </p:nvPr>
        </p:nvGraphicFramePr>
        <p:xfrm>
          <a:off x="14224001" y="2125974"/>
          <a:ext cx="8839200" cy="90348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5886"/>
                <a:gridCol w="1400138"/>
                <a:gridCol w="4850476"/>
                <a:gridCol w="2042700"/>
              </a:tblGrid>
              <a:tr h="207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50" b="1" spc="-10" dirty="0">
                          <a:latin typeface="Times New Roman"/>
                          <a:cs typeface="Times New Roman"/>
                        </a:rPr>
                        <a:t>DESCRIPTION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50" b="1" spc="-20" dirty="0">
                          <a:latin typeface="Times New Roman"/>
                          <a:cs typeface="Times New Roman"/>
                        </a:rPr>
                        <a:t>DATE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50" b="1" spc="55" dirty="0">
                          <a:latin typeface="Times New Roman"/>
                          <a:cs typeface="Times New Roman"/>
                        </a:rPr>
                        <a:t>DURATION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231574">
                <a:tc rowSpan="13"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795"/>
                        </a:spcBef>
                        <a:tabLst>
                          <a:tab pos="1306830" algn="l"/>
                        </a:tabLst>
                      </a:pPr>
                      <a:r>
                        <a:rPr sz="1350" b="1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35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35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spc="114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35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35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spc="-5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50" b="1" dirty="0">
                          <a:latin typeface="Times New Roman"/>
                          <a:cs typeface="Times New Roman"/>
                        </a:rPr>
                        <a:t>	T</a:t>
                      </a:r>
                      <a:r>
                        <a:rPr sz="1350" b="1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50" b="1" spc="114" dirty="0">
                          <a:latin typeface="Times New Roman"/>
                          <a:cs typeface="Times New Roman"/>
                        </a:rPr>
                        <a:t> R</a:t>
                      </a:r>
                      <a:r>
                        <a:rPr sz="1350" b="1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50" b="1" spc="10" dirty="0">
                          <a:latin typeface="Times New Roman"/>
                          <a:cs typeface="Times New Roman"/>
                        </a:rPr>
                        <a:t>M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4130">
                        <a:lnSpc>
                          <a:spcPts val="1140"/>
                        </a:lnSpc>
                      </a:pPr>
                      <a:r>
                        <a:rPr sz="950" b="1" spc="10" dirty="0">
                          <a:latin typeface="Liberation Sans Narrow"/>
                          <a:cs typeface="Liberation Sans Narrow"/>
                        </a:rPr>
                        <a:t>STAFF</a:t>
                      </a:r>
                      <a:r>
                        <a:rPr sz="950" b="1" spc="13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10" dirty="0">
                          <a:latin typeface="Liberation Sans Narrow"/>
                          <a:cs typeface="Liberation Sans Narrow"/>
                        </a:rPr>
                        <a:t>PROFESSIONAL</a:t>
                      </a:r>
                      <a:r>
                        <a:rPr sz="950" b="1" spc="13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10" dirty="0">
                          <a:latin typeface="Liberation Sans Narrow"/>
                          <a:cs typeface="Liberation Sans Narrow"/>
                        </a:rPr>
                        <a:t>DEVELOPMENT</a:t>
                      </a:r>
                      <a:r>
                        <a:rPr sz="950" b="1" spc="13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(SPD)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-10" dirty="0">
                          <a:latin typeface="Liberation Sans Narrow"/>
                          <a:cs typeface="Liberation Sans Narrow"/>
                        </a:rPr>
                        <a:t>RESUMPTION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4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75" dirty="0">
                          <a:latin typeface="Liberation Sans Narrow"/>
                          <a:cs typeface="Liberation Sans Narrow"/>
                        </a:rPr>
                        <a:t>4th,</a:t>
                      </a:r>
                      <a:r>
                        <a:rPr sz="950" spc="4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September,</a:t>
                      </a:r>
                      <a:r>
                        <a:rPr sz="950" spc="4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FIRST</a:t>
                      </a:r>
                      <a:r>
                        <a:rPr sz="950" b="1" spc="1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HALF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75" dirty="0">
                          <a:latin typeface="Liberation Sans Narrow"/>
                          <a:cs typeface="Liberation Sans Narrow"/>
                        </a:rPr>
                        <a:t>4th,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September,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14" dirty="0">
                          <a:latin typeface="Liberation Sans Narrow"/>
                          <a:cs typeface="Liberation Sans Narrow"/>
                        </a:rPr>
                        <a:t>2023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20th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latin typeface="Liberation Sans Narrow"/>
                          <a:cs typeface="Liberation Sans Narrow"/>
                        </a:rPr>
                        <a:t>October,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33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34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50" b="1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OPEN</a:t>
                      </a:r>
                      <a:r>
                        <a:rPr sz="950" b="1" spc="14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Thursday,</a:t>
                      </a:r>
                      <a:r>
                        <a:rPr sz="950" spc="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19th</a:t>
                      </a:r>
                      <a:r>
                        <a:rPr sz="950" spc="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October,</a:t>
                      </a:r>
                      <a:r>
                        <a:rPr sz="950" spc="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r>
                        <a:rPr sz="950" spc="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Primary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20th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October,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Secondary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MID-</a:t>
                      </a:r>
                      <a:r>
                        <a:rPr sz="950" b="1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TERM</a:t>
                      </a:r>
                      <a:r>
                        <a:rPr sz="950" b="1" spc="2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BREAK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23rd</a:t>
                      </a:r>
                      <a:r>
                        <a:rPr sz="950" spc="6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6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27th</a:t>
                      </a:r>
                      <a:r>
                        <a:rPr sz="950" spc="6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October,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5</a:t>
                      </a:r>
                      <a:r>
                        <a:rPr sz="950" spc="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SECOND</a:t>
                      </a:r>
                      <a:r>
                        <a:rPr sz="950" b="1" spc="21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HALF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30th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50" dirty="0">
                          <a:latin typeface="Liberation Sans Narrow"/>
                          <a:cs typeface="Liberation Sans Narrow"/>
                        </a:rPr>
                        <a:t>October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15th</a:t>
                      </a:r>
                      <a:r>
                        <a:rPr sz="95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December,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35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950" b="1" spc="-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CELEBRATIONS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Eid-ul-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Maolud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Wednesday,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27th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September,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International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Literacy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Thursday,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28th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September,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3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Observance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Independence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2nd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October,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3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World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Teachers'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Thursday,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5th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October,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2023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3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Observance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-10" dirty="0">
                          <a:latin typeface="Liberation Sans Narrow"/>
                          <a:cs typeface="Liberation Sans Narrow"/>
                        </a:rPr>
                        <a:t>VACATION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18th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December,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14" dirty="0">
                          <a:latin typeface="Liberation Sans Narrow"/>
                          <a:cs typeface="Liberation Sans Narrow"/>
                        </a:rPr>
                        <a:t>2023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5th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January,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15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965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39825">
                        <a:lnSpc>
                          <a:spcPts val="1215"/>
                        </a:lnSpc>
                      </a:pP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TOTAL</a:t>
                      </a:r>
                      <a:r>
                        <a:rPr sz="1100" spc="11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r>
                        <a:rPr sz="1100" spc="12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5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IN</a:t>
                      </a:r>
                      <a:r>
                        <a:rPr sz="1100" spc="114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SCHOOL</a:t>
                      </a:r>
                      <a:r>
                        <a:rPr sz="1100" spc="11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FOR</a:t>
                      </a:r>
                      <a:r>
                        <a:rPr sz="1100" spc="11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FIRST</a:t>
                      </a:r>
                      <a:r>
                        <a:rPr sz="1100" spc="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-2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TERM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265"/>
                        </a:lnSpc>
                      </a:pPr>
                      <a:r>
                        <a:rPr sz="1100" spc="14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68</a:t>
                      </a:r>
                      <a:r>
                        <a:rPr sz="1100" spc="2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4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11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2415">
                <a:tc rowSpan="11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00"/>
                        </a:spcBef>
                        <a:tabLst>
                          <a:tab pos="1200150" algn="l"/>
                        </a:tabLst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7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9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2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	T</a:t>
                      </a:r>
                      <a:r>
                        <a:rPr sz="120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-10" dirty="0">
                          <a:latin typeface="Liberation Sans Narrow"/>
                          <a:cs typeface="Liberation Sans Narrow"/>
                        </a:rPr>
                        <a:t>RESUMPTION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8th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January,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FIRST</a:t>
                      </a:r>
                      <a:r>
                        <a:rPr sz="950" b="1" spc="1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HALF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8th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January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0" dirty="0">
                          <a:latin typeface="Liberation Sans Narrow"/>
                          <a:cs typeface="Liberation Sans Narrow"/>
                        </a:rPr>
                        <a:t>23rd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latin typeface="Liberation Sans Narrow"/>
                          <a:cs typeface="Liberation Sans Narrow"/>
                        </a:rPr>
                        <a:t>February,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35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50" b="1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OPEN</a:t>
                      </a:r>
                      <a:r>
                        <a:rPr sz="950" b="1" spc="14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Thursday,</a:t>
                      </a:r>
                      <a:r>
                        <a:rPr sz="950" spc="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22nd</a:t>
                      </a:r>
                      <a:r>
                        <a:rPr sz="950" spc="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February,</a:t>
                      </a:r>
                      <a:r>
                        <a:rPr sz="950" spc="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14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r>
                        <a:rPr sz="950" spc="3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Primary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23rd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February,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14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r>
                        <a:rPr sz="950" spc="6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Secondary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MID-</a:t>
                      </a:r>
                      <a:r>
                        <a:rPr sz="950" b="1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TERM</a:t>
                      </a:r>
                      <a:r>
                        <a:rPr sz="950" b="1" spc="2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BREAK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26th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February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8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1st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March,</a:t>
                      </a:r>
                      <a:r>
                        <a:rPr sz="950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5</a:t>
                      </a:r>
                      <a:r>
                        <a:rPr sz="950" spc="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SECOND</a:t>
                      </a:r>
                      <a:r>
                        <a:rPr sz="950" b="1" spc="21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HALF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7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4th</a:t>
                      </a:r>
                      <a:r>
                        <a:rPr sz="950" spc="70" dirty="0">
                          <a:latin typeface="Liberation Sans Narrow"/>
                          <a:cs typeface="Liberation Sans Narrow"/>
                        </a:rPr>
                        <a:t> March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7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5th</a:t>
                      </a:r>
                      <a:r>
                        <a:rPr sz="950" spc="7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April,</a:t>
                      </a:r>
                      <a:r>
                        <a:rPr sz="950" spc="7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23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950" b="1" spc="-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CELEBRATIONS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61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Good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Friday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29th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March,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1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Easter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Monday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Monday, 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1st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April,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1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Eid-ul-Fitri</a:t>
                      </a:r>
                      <a:r>
                        <a:rPr sz="950" spc="9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Wednesday,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10th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Thursday,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11th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April,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-10" dirty="0">
                          <a:latin typeface="Liberation Sans Narrow"/>
                          <a:cs typeface="Liberation Sans Narrow"/>
                        </a:rPr>
                        <a:t>VACATION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8th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19th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April,</a:t>
                      </a: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10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" algn="ctr">
                        <a:lnSpc>
                          <a:spcPts val="1215"/>
                        </a:lnSpc>
                      </a:pP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TOTAL</a:t>
                      </a:r>
                      <a:r>
                        <a:rPr sz="1100" spc="11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r>
                        <a:rPr sz="1100" spc="12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5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IN</a:t>
                      </a:r>
                      <a:r>
                        <a:rPr sz="1100" spc="11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SCHOOL</a:t>
                      </a:r>
                      <a:r>
                        <a:rPr sz="1100" spc="114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FOR</a:t>
                      </a:r>
                      <a:r>
                        <a:rPr sz="1100" spc="10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SECOND</a:t>
                      </a:r>
                      <a:r>
                        <a:rPr sz="1100" spc="114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-2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TERM</a:t>
                      </a:r>
                      <a:endParaRPr sz="11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265"/>
                        </a:lnSpc>
                      </a:pPr>
                      <a:r>
                        <a:rPr sz="1100" spc="14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58</a:t>
                      </a:r>
                      <a:r>
                        <a:rPr sz="1100" spc="2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4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11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2415">
                <a:tc rowSpan="12">
                  <a:txBody>
                    <a:bodyPr/>
                    <a:lstStyle/>
                    <a:p>
                      <a:pPr marL="266065">
                        <a:lnSpc>
                          <a:spcPct val="100000"/>
                        </a:lnSpc>
                        <a:spcBef>
                          <a:spcPts val="900"/>
                        </a:spcBef>
                        <a:tabLst>
                          <a:tab pos="1198245" algn="l"/>
                        </a:tabLst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3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200" b="1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12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	T</a:t>
                      </a:r>
                      <a:r>
                        <a:rPr sz="1200" b="1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110" dirty="0">
                          <a:latin typeface="Times New Roman"/>
                          <a:cs typeface="Times New Roman"/>
                        </a:rPr>
                        <a:t> R 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-10" dirty="0">
                          <a:latin typeface="Liberation Sans Narrow"/>
                          <a:cs typeface="Liberation Sans Narrow"/>
                        </a:rPr>
                        <a:t>RESUMPTION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22nd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latin typeface="Liberation Sans Narrow"/>
                          <a:cs typeface="Liberation Sans Narrow"/>
                        </a:rPr>
                        <a:t>April,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15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FIRST</a:t>
                      </a:r>
                      <a:r>
                        <a:rPr sz="950" b="1" spc="16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HALF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22nd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April</a:t>
                      </a:r>
                      <a:r>
                        <a:rPr sz="9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–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7th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June,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 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33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50" b="1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OPEN</a:t>
                      </a:r>
                      <a:r>
                        <a:rPr sz="950" b="1" spc="14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endParaRPr sz="95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4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Thursday,</a:t>
                      </a:r>
                      <a:r>
                        <a:rPr sz="950" spc="5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6th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June,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r>
                        <a:rPr sz="950" spc="5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6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Primary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8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7th</a:t>
                      </a:r>
                      <a:r>
                        <a:rPr sz="950" spc="8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June,</a:t>
                      </a:r>
                      <a:r>
                        <a:rPr sz="950" spc="8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2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r>
                        <a:rPr sz="950" spc="8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5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40" dirty="0">
                          <a:solidFill>
                            <a:srgbClr val="528DD4"/>
                          </a:solidFill>
                          <a:latin typeface="Liberation Sans Narrow"/>
                          <a:cs typeface="Liberation Sans Narrow"/>
                        </a:rPr>
                        <a:t>Secondary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spc="5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MID-</a:t>
                      </a:r>
                      <a:r>
                        <a:rPr sz="950" b="1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TERM</a:t>
                      </a:r>
                      <a:r>
                        <a:rPr sz="950" b="1" spc="2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BREAK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7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10th</a:t>
                      </a:r>
                      <a:r>
                        <a:rPr sz="950" spc="8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8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14th</a:t>
                      </a:r>
                      <a:r>
                        <a:rPr sz="950" spc="8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June,</a:t>
                      </a:r>
                      <a:r>
                        <a:rPr sz="950" spc="8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5</a:t>
                      </a:r>
                      <a:r>
                        <a:rPr sz="950" spc="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solidFill>
                            <a:srgbClr val="FF0000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SECOND</a:t>
                      </a:r>
                      <a:r>
                        <a:rPr sz="950" b="1" spc="21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20" dirty="0">
                          <a:latin typeface="Liberation Sans Narrow"/>
                          <a:cs typeface="Liberation Sans Narrow"/>
                        </a:rPr>
                        <a:t>HALF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60" dirty="0"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7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17th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June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latin typeface="Liberation Sans Narrow"/>
                          <a:cs typeface="Liberation Sans Narrow"/>
                        </a:rPr>
                        <a:t>19th</a:t>
                      </a:r>
                      <a:r>
                        <a:rPr sz="950" spc="7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July,</a:t>
                      </a:r>
                      <a:r>
                        <a:rPr sz="95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latin typeface="Liberation Sans Narrow"/>
                          <a:cs typeface="Liberation Sans Narrow"/>
                        </a:rPr>
                        <a:t>23</a:t>
                      </a:r>
                      <a:r>
                        <a:rPr sz="95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-20" dirty="0"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950" b="1" spc="-1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CELEBRATIONS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Workers’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4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–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Wednesday,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1st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May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Children’s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4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27th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May,</a:t>
                      </a:r>
                      <a:r>
                        <a:rPr sz="950" spc="4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5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Democracy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Wednesday,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12th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June,</a:t>
                      </a:r>
                      <a:r>
                        <a:rPr sz="950" spc="8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Eid-ul-Adha</a:t>
                      </a:r>
                      <a:r>
                        <a:rPr sz="950" spc="6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Monday,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17th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Tuesday,</a:t>
                      </a:r>
                      <a:r>
                        <a:rPr sz="950" spc="7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18th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June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2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-</a:t>
                      </a:r>
                      <a:r>
                        <a:rPr sz="950" spc="8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20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Public</a:t>
                      </a:r>
                      <a:r>
                        <a:rPr sz="950" spc="7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35" dirty="0">
                          <a:solidFill>
                            <a:srgbClr val="E16B09"/>
                          </a:solidFill>
                          <a:latin typeface="Liberation Sans Narrow"/>
                          <a:cs typeface="Liberation Sans Narrow"/>
                        </a:rPr>
                        <a:t>Holiday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END</a:t>
                      </a:r>
                      <a:r>
                        <a:rPr sz="950" b="1" spc="1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dirty="0">
                          <a:latin typeface="Liberation Sans Narrow"/>
                          <a:cs typeface="Liberation Sans Narrow"/>
                        </a:rPr>
                        <a:t>OF</a:t>
                      </a:r>
                      <a:r>
                        <a:rPr sz="950" b="1" spc="1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b="1" spc="-10" dirty="0">
                          <a:latin typeface="Liberation Sans Narrow"/>
                          <a:cs typeface="Liberation Sans Narrow"/>
                        </a:rPr>
                        <a:t>SESSION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Friday,</a:t>
                      </a:r>
                      <a:r>
                        <a:rPr sz="950" spc="114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65" dirty="0">
                          <a:latin typeface="Liberation Sans Narrow"/>
                          <a:cs typeface="Liberation Sans Narrow"/>
                        </a:rPr>
                        <a:t>19TH</a:t>
                      </a:r>
                      <a:r>
                        <a:rPr sz="950" spc="11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10" dirty="0">
                          <a:latin typeface="Liberation Sans Narrow"/>
                          <a:cs typeface="Liberation Sans Narrow"/>
                        </a:rPr>
                        <a:t>July,</a:t>
                      </a:r>
                      <a:r>
                        <a:rPr sz="950" spc="114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950" spc="95" dirty="0">
                          <a:latin typeface="Liberation Sans Narrow"/>
                          <a:cs typeface="Liberation Sans Narrow"/>
                        </a:rPr>
                        <a:t>2024</a:t>
                      </a:r>
                      <a:endParaRPr sz="95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300" marB="0" vert="vert2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21410">
                        <a:lnSpc>
                          <a:spcPts val="1215"/>
                        </a:lnSpc>
                      </a:pPr>
                      <a:r>
                        <a:rPr sz="1100" b="1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TOTAL</a:t>
                      </a:r>
                      <a:r>
                        <a:rPr sz="1100" b="1" spc="8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r>
                        <a:rPr sz="1100" b="1" spc="8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spc="5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IN</a:t>
                      </a:r>
                      <a:r>
                        <a:rPr sz="1100" b="1" spc="8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SCHOOL</a:t>
                      </a:r>
                      <a:r>
                        <a:rPr sz="1100" b="1" spc="8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FOR</a:t>
                      </a:r>
                      <a:r>
                        <a:rPr sz="1100" b="1" spc="8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THIRD</a:t>
                      </a:r>
                      <a:r>
                        <a:rPr sz="1100" b="1" spc="9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TERM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ts val="1265"/>
                        </a:lnSpc>
                      </a:pPr>
                      <a:r>
                        <a:rPr sz="1100" b="1" spc="15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56</a:t>
                      </a:r>
                      <a:r>
                        <a:rPr sz="1100" b="1" spc="45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16365C"/>
                          </a:solidFill>
                          <a:latin typeface="Liberation Sans Narrow"/>
                          <a:cs typeface="Liberation Sans Narrow"/>
                        </a:rPr>
                        <a:t>Days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5"/>
          <p:cNvSpPr txBox="1"/>
          <p:nvPr/>
        </p:nvSpPr>
        <p:spPr>
          <a:xfrm>
            <a:off x="16683357" y="805891"/>
            <a:ext cx="5157680" cy="126669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085850" marR="1003935" indent="-71755" algn="ctr">
              <a:lnSpc>
                <a:spcPct val="102099"/>
              </a:lnSpc>
              <a:spcBef>
                <a:spcPts val="85"/>
              </a:spcBef>
            </a:pPr>
            <a:r>
              <a:rPr sz="1600" b="1" dirty="0">
                <a:latin typeface="Times New Roman"/>
                <a:cs typeface="Times New Roman"/>
              </a:rPr>
              <a:t>LAGOS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STATE</a:t>
            </a:r>
            <a:r>
              <a:rPr sz="1600" b="1" spc="9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GOVERNMENT </a:t>
            </a:r>
            <a:r>
              <a:rPr sz="1600" b="1" dirty="0">
                <a:latin typeface="Times New Roman"/>
                <a:cs typeface="Times New Roman"/>
              </a:rPr>
              <a:t>MINISTRY</a:t>
            </a:r>
            <a:r>
              <a:rPr sz="1600" b="1" spc="2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2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EDUCATION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446405" algn="ctr">
              <a:lnSpc>
                <a:spcPct val="102099"/>
              </a:lnSpc>
            </a:pPr>
            <a:r>
              <a:rPr sz="1600" b="1" spc="-10" dirty="0">
                <a:latin typeface="Times New Roman"/>
                <a:cs typeface="Times New Roman"/>
              </a:rPr>
              <a:t>OFFICE</a:t>
            </a:r>
            <a:r>
              <a:rPr sz="1600" b="1" spc="2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2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EDUCATION</a:t>
            </a:r>
            <a:r>
              <a:rPr sz="1600" b="1" spc="2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QUALITY</a:t>
            </a:r>
            <a:r>
              <a:rPr sz="1600" b="1" spc="2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ASSURANCE </a:t>
            </a:r>
            <a:r>
              <a:rPr sz="1600" b="1" spc="95" dirty="0">
                <a:latin typeface="Times New Roman"/>
                <a:cs typeface="Times New Roman"/>
              </a:rPr>
              <a:t>2023/2024</a:t>
            </a:r>
            <a:r>
              <a:rPr sz="1600" b="1" spc="220" dirty="0">
                <a:latin typeface="Times New Roman"/>
                <a:cs typeface="Times New Roman"/>
              </a:rPr>
              <a:t> </a:t>
            </a:r>
            <a:r>
              <a:rPr sz="1600" b="1" spc="10" dirty="0">
                <a:latin typeface="Times New Roman"/>
                <a:cs typeface="Times New Roman"/>
              </a:rPr>
              <a:t>APPROVED</a:t>
            </a:r>
            <a:r>
              <a:rPr sz="1600" b="1" spc="235" dirty="0">
                <a:latin typeface="Times New Roman"/>
                <a:cs typeface="Times New Roman"/>
              </a:rPr>
              <a:t> </a:t>
            </a:r>
            <a:r>
              <a:rPr sz="1600" b="1" spc="10" dirty="0">
                <a:latin typeface="Times New Roman"/>
                <a:cs typeface="Times New Roman"/>
              </a:rPr>
              <a:t>HARMONISED</a:t>
            </a:r>
            <a:r>
              <a:rPr sz="1600" b="1" spc="235" dirty="0">
                <a:latin typeface="Times New Roman"/>
                <a:cs typeface="Times New Roman"/>
              </a:rPr>
              <a:t> </a:t>
            </a:r>
            <a:r>
              <a:rPr sz="1600" b="1" spc="10" dirty="0">
                <a:latin typeface="Times New Roman"/>
                <a:cs typeface="Times New Roman"/>
              </a:rPr>
              <a:t>ACADEMIC</a:t>
            </a:r>
            <a:r>
              <a:rPr sz="1600" b="1" spc="229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CALENDAR</a:t>
            </a:r>
            <a:endParaRPr sz="1600" dirty="0">
              <a:latin typeface="Times New Roman"/>
              <a:cs typeface="Times New Roman"/>
            </a:endParaRPr>
          </a:p>
        </p:txBody>
      </p:sp>
      <p:pic>
        <p:nvPicPr>
          <p:cNvPr id="16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97904" y="724710"/>
            <a:ext cx="867854" cy="752805"/>
          </a:xfrm>
          <a:prstGeom prst="rect">
            <a:avLst/>
          </a:prstGeom>
        </p:spPr>
      </p:pic>
      <p:pic>
        <p:nvPicPr>
          <p:cNvPr id="12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701686" y="724710"/>
            <a:ext cx="722058" cy="741045"/>
          </a:xfrm>
          <a:prstGeom prst="rect">
            <a:avLst/>
          </a:prstGeom>
        </p:spPr>
      </p:pic>
      <p:sp>
        <p:nvSpPr>
          <p:cNvPr id="14" name="object 2"/>
          <p:cNvSpPr txBox="1"/>
          <p:nvPr/>
        </p:nvSpPr>
        <p:spPr>
          <a:xfrm>
            <a:off x="14224001" y="11230494"/>
            <a:ext cx="9194798" cy="15397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R="40005" algn="ctr">
              <a:lnSpc>
                <a:spcPct val="100000"/>
              </a:lnSpc>
              <a:spcBef>
                <a:spcPts val="385"/>
              </a:spcBef>
            </a:pPr>
            <a:r>
              <a:rPr sz="1100" b="1" dirty="0">
                <a:solidFill>
                  <a:srgbClr val="16365C"/>
                </a:solidFill>
                <a:latin typeface="Liberation Sans Narrow"/>
                <a:cs typeface="Liberation Sans Narrow"/>
              </a:rPr>
              <a:t>TOTAL</a:t>
            </a:r>
            <a:r>
              <a:rPr sz="1100" b="1" spc="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spc="5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NUMBER</a:t>
            </a:r>
            <a:r>
              <a:rPr sz="1100" b="1" spc="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dirty="0">
                <a:solidFill>
                  <a:srgbClr val="16365C"/>
                </a:solidFill>
                <a:latin typeface="Liberation Sans Narrow"/>
                <a:cs typeface="Liberation Sans Narrow"/>
              </a:rPr>
              <a:t>OF</a:t>
            </a:r>
            <a:r>
              <a:rPr sz="1100" b="1" spc="7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dirty="0">
                <a:solidFill>
                  <a:srgbClr val="16365C"/>
                </a:solidFill>
                <a:latin typeface="Liberation Sans Narrow"/>
                <a:cs typeface="Liberation Sans Narrow"/>
              </a:rPr>
              <a:t>DAYS</a:t>
            </a:r>
            <a:r>
              <a:rPr sz="1100" b="1" spc="6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spc="5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IN</a:t>
            </a:r>
            <a:r>
              <a:rPr sz="1100" b="1" spc="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dirty="0">
                <a:solidFill>
                  <a:srgbClr val="16365C"/>
                </a:solidFill>
                <a:latin typeface="Liberation Sans Narrow"/>
                <a:cs typeface="Liberation Sans Narrow"/>
              </a:rPr>
              <a:t>SCHOOL</a:t>
            </a:r>
            <a:r>
              <a:rPr sz="1100" b="1" spc="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spc="1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2023/2024</a:t>
            </a:r>
            <a:r>
              <a:rPr sz="1100" b="1" spc="7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dirty="0">
                <a:solidFill>
                  <a:srgbClr val="16365C"/>
                </a:solidFill>
                <a:latin typeface="Liberation Sans Narrow"/>
                <a:cs typeface="Liberation Sans Narrow"/>
              </a:rPr>
              <a:t>SESSION</a:t>
            </a:r>
            <a:r>
              <a:rPr sz="1100" b="1" spc="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dirty="0">
                <a:solidFill>
                  <a:srgbClr val="16365C"/>
                </a:solidFill>
                <a:latin typeface="Liberation Sans Narrow"/>
                <a:cs typeface="Liberation Sans Narrow"/>
              </a:rPr>
              <a:t>-</a:t>
            </a:r>
            <a:r>
              <a:rPr sz="1100" b="1" spc="65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spc="15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182</a:t>
            </a:r>
            <a:r>
              <a:rPr sz="1100" b="1" spc="7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 </a:t>
            </a:r>
            <a:r>
              <a:rPr sz="1100" b="1" spc="-20" dirty="0">
                <a:solidFill>
                  <a:srgbClr val="16365C"/>
                </a:solidFill>
                <a:latin typeface="Liberation Sans Narrow"/>
                <a:cs typeface="Liberation Sans Narrow"/>
              </a:rPr>
              <a:t>Days</a:t>
            </a:r>
            <a:endParaRPr sz="1100" dirty="0">
              <a:latin typeface="Liberation Sans Narrow"/>
              <a:cs typeface="Liberation Sans Narrow"/>
            </a:endParaRPr>
          </a:p>
          <a:p>
            <a:pPr marL="13970">
              <a:lnSpc>
                <a:spcPct val="100000"/>
              </a:lnSpc>
              <a:spcBef>
                <a:spcPts val="290"/>
              </a:spcBef>
            </a:pPr>
            <a:r>
              <a:rPr sz="1100" b="1" i="1" dirty="0">
                <a:latin typeface="Carlito"/>
                <a:cs typeface="Carlito"/>
              </a:rPr>
              <a:t>Important</a:t>
            </a:r>
            <a:r>
              <a:rPr sz="1100" b="1" i="1" spc="10" dirty="0">
                <a:latin typeface="Carlito"/>
                <a:cs typeface="Carlito"/>
              </a:rPr>
              <a:t> </a:t>
            </a:r>
            <a:r>
              <a:rPr sz="1100" b="1" i="1" spc="-10" dirty="0">
                <a:latin typeface="Carlito"/>
                <a:cs typeface="Carlito"/>
              </a:rPr>
              <a:t>Notes:</a:t>
            </a:r>
            <a:endParaRPr sz="1100" dirty="0">
              <a:latin typeface="Carlito"/>
              <a:cs typeface="Carlito"/>
            </a:endParaRPr>
          </a:p>
          <a:p>
            <a:pPr marL="104775" indent="-64769">
              <a:lnSpc>
                <a:spcPct val="100000"/>
              </a:lnSpc>
              <a:spcBef>
                <a:spcPts val="115"/>
              </a:spcBef>
              <a:buChar char="-"/>
              <a:tabLst>
                <a:tab pos="104775" algn="l"/>
              </a:tabLst>
            </a:pPr>
            <a:r>
              <a:rPr sz="950" i="1" dirty="0">
                <a:latin typeface="Carlito"/>
                <a:cs typeface="Carlito"/>
              </a:rPr>
              <a:t>Schools are to maintain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a minimum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of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180</a:t>
            </a:r>
            <a:r>
              <a:rPr sz="950" b="1" i="1" spc="10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learning </a:t>
            </a:r>
            <a:r>
              <a:rPr sz="950" b="1" i="1" spc="-20" dirty="0">
                <a:latin typeface="Carlito"/>
                <a:cs typeface="Carlito"/>
              </a:rPr>
              <a:t>days;</a:t>
            </a:r>
            <a:endParaRPr sz="950" dirty="0">
              <a:latin typeface="Carlito"/>
              <a:cs typeface="Carlito"/>
            </a:endParaRPr>
          </a:p>
          <a:p>
            <a:pPr marL="104775" indent="-64769">
              <a:lnSpc>
                <a:spcPct val="100000"/>
              </a:lnSpc>
              <a:spcBef>
                <a:spcPts val="300"/>
              </a:spcBef>
              <a:buChar char="-"/>
              <a:tabLst>
                <a:tab pos="104775" algn="l"/>
              </a:tabLst>
            </a:pPr>
            <a:r>
              <a:rPr sz="950" i="1" dirty="0">
                <a:latin typeface="Carlito"/>
                <a:cs typeface="Carlito"/>
              </a:rPr>
              <a:t>Observance</a:t>
            </a:r>
            <a:r>
              <a:rPr sz="950" i="1" spc="-10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of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Open</a:t>
            </a:r>
            <a:r>
              <a:rPr sz="950" b="1" i="1" spc="-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Days</a:t>
            </a:r>
            <a:r>
              <a:rPr sz="950" b="1" i="1" spc="180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is mandatory and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the timing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is at the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discretion of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schools </a:t>
            </a:r>
            <a:r>
              <a:rPr sz="950" i="1" spc="-25" dirty="0">
                <a:latin typeface="Carlito"/>
                <a:cs typeface="Carlito"/>
              </a:rPr>
              <a:t>and</a:t>
            </a:r>
            <a:endParaRPr sz="950" dirty="0">
              <a:latin typeface="Carlito"/>
              <a:cs typeface="Carlito"/>
            </a:endParaRPr>
          </a:p>
          <a:p>
            <a:pPr marL="104775" indent="-64769">
              <a:lnSpc>
                <a:spcPct val="100000"/>
              </a:lnSpc>
              <a:spcBef>
                <a:spcPts val="300"/>
              </a:spcBef>
              <a:buChar char="-"/>
              <a:tabLst>
                <a:tab pos="104775" algn="l"/>
              </a:tabLst>
            </a:pPr>
            <a:r>
              <a:rPr sz="950" i="1" dirty="0">
                <a:latin typeface="Carlito"/>
                <a:cs typeface="Carlito"/>
              </a:rPr>
              <a:t>Observance</a:t>
            </a:r>
            <a:r>
              <a:rPr sz="950" i="1" spc="-10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of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Public Holidays</a:t>
            </a:r>
            <a:r>
              <a:rPr sz="950" b="1" i="1" spc="18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is mandatory and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subject to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Federal</a:t>
            </a:r>
            <a:r>
              <a:rPr sz="950" b="1" i="1" spc="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Government </a:t>
            </a:r>
            <a:r>
              <a:rPr sz="950" b="1" i="1" spc="-10" dirty="0">
                <a:latin typeface="Carlito"/>
                <a:cs typeface="Carlito"/>
              </a:rPr>
              <a:t>announcement.</a:t>
            </a:r>
            <a:endParaRPr sz="950" dirty="0">
              <a:latin typeface="Carlito"/>
              <a:cs typeface="Carlito"/>
            </a:endParaRPr>
          </a:p>
          <a:p>
            <a:pPr marL="12700" marR="5080">
              <a:lnSpc>
                <a:spcPct val="109500"/>
              </a:lnSpc>
              <a:spcBef>
                <a:spcPts val="805"/>
              </a:spcBef>
            </a:pPr>
            <a:r>
              <a:rPr sz="950" i="1" dirty="0">
                <a:latin typeface="Carlito"/>
                <a:cs typeface="Carlito"/>
              </a:rPr>
              <a:t>Schools operating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International</a:t>
            </a:r>
            <a:r>
              <a:rPr sz="950" b="1" i="1" spc="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Curricular</a:t>
            </a:r>
            <a:r>
              <a:rPr sz="950" b="1" i="1" spc="18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AND wishing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to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be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considered for different dates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apart from the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2023/2024</a:t>
            </a:r>
            <a:r>
              <a:rPr sz="950" b="1" i="1" spc="5" dirty="0">
                <a:latin typeface="Carlito"/>
                <a:cs typeface="Carlito"/>
              </a:rPr>
              <a:t> </a:t>
            </a:r>
            <a:r>
              <a:rPr sz="950" b="1" i="1" spc="-10" dirty="0">
                <a:latin typeface="Carlito"/>
                <a:cs typeface="Carlito"/>
              </a:rPr>
              <a:t>Approved </a:t>
            </a:r>
            <a:r>
              <a:rPr sz="950" b="1" i="1" dirty="0">
                <a:latin typeface="Carlito"/>
                <a:cs typeface="Carlito"/>
              </a:rPr>
              <a:t>Harmonised</a:t>
            </a:r>
            <a:r>
              <a:rPr sz="950" b="1" i="1" spc="-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Academic</a:t>
            </a:r>
            <a:r>
              <a:rPr sz="950" b="1" i="1" spc="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Calendar</a:t>
            </a:r>
            <a:r>
              <a:rPr sz="950" b="1" i="1" spc="-3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, must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note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the</a:t>
            </a:r>
            <a:r>
              <a:rPr sz="950" i="1" spc="170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guide on</a:t>
            </a:r>
            <a:r>
              <a:rPr sz="950" b="1" i="1" spc="-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flexibility</a:t>
            </a:r>
            <a:r>
              <a:rPr sz="950" b="1" i="1" spc="200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and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complete</a:t>
            </a:r>
            <a:r>
              <a:rPr sz="950" i="1" spc="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the</a:t>
            </a:r>
            <a:r>
              <a:rPr sz="950" i="1" spc="170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Calendar Flexibility</a:t>
            </a:r>
            <a:r>
              <a:rPr sz="950" b="1" i="1" spc="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Application</a:t>
            </a:r>
            <a:r>
              <a:rPr sz="950" b="1" i="1" spc="19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on or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spc="-10" dirty="0">
                <a:latin typeface="Carlito"/>
                <a:cs typeface="Carlito"/>
              </a:rPr>
              <a:t>before </a:t>
            </a:r>
            <a:r>
              <a:rPr sz="950" b="1" i="1" dirty="0">
                <a:latin typeface="Carlito"/>
                <a:cs typeface="Carlito"/>
              </a:rPr>
              <a:t>Thursday 3rd</a:t>
            </a:r>
            <a:r>
              <a:rPr sz="950" b="1" i="1" spc="-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August,</a:t>
            </a:r>
            <a:r>
              <a:rPr sz="950" b="1" i="1" spc="5" dirty="0">
                <a:latin typeface="Carlito"/>
                <a:cs typeface="Carlito"/>
              </a:rPr>
              <a:t> </a:t>
            </a:r>
            <a:r>
              <a:rPr sz="950" b="1" i="1" dirty="0">
                <a:latin typeface="Carlito"/>
                <a:cs typeface="Carlito"/>
              </a:rPr>
              <a:t>2023</a:t>
            </a:r>
            <a:r>
              <a:rPr sz="950" b="1" i="1" spc="-2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.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The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form</a:t>
            </a:r>
            <a:r>
              <a:rPr sz="950" i="1" spc="-10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can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be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accessed</a:t>
            </a:r>
            <a:r>
              <a:rPr sz="950" i="1" spc="-5" dirty="0">
                <a:latin typeface="Carlito"/>
                <a:cs typeface="Carlito"/>
              </a:rPr>
              <a:t> </a:t>
            </a:r>
            <a:r>
              <a:rPr sz="950" i="1" dirty="0">
                <a:latin typeface="Carlito"/>
                <a:cs typeface="Carlito"/>
              </a:rPr>
              <a:t>via</a:t>
            </a:r>
            <a:r>
              <a:rPr sz="950" i="1" spc="175" dirty="0">
                <a:latin typeface="Carlito"/>
                <a:cs typeface="Carlito"/>
              </a:rPr>
              <a:t> </a:t>
            </a:r>
            <a:r>
              <a:rPr sz="950" b="1" i="1" spc="-10" dirty="0">
                <a:solidFill>
                  <a:srgbClr val="528DD4"/>
                </a:solidFill>
                <a:latin typeface="Carlito"/>
                <a:cs typeface="Carlito"/>
              </a:rPr>
              <a:t>https://forms.gle/NNQCXQhGx7EPgMvy7</a:t>
            </a:r>
            <a:endParaRPr sz="95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946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020" y="2328175"/>
            <a:ext cx="21025723" cy="73842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13800" b="1" i="1" dirty="0" smtClean="0"/>
              <a:t/>
            </a:r>
            <a:br>
              <a:rPr lang="en-GB" sz="13800" b="1" i="1" dirty="0" smtClean="0"/>
            </a:br>
            <a:r>
              <a:rPr lang="en-GB" sz="23900" b="1" i="1" dirty="0" smtClean="0"/>
              <a:t>FLEXIBILITY</a:t>
            </a:r>
            <a:endParaRPr lang="en-US" sz="13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3D9-8F97-4B79-9349-DE421C3767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bject 6"/>
          <p:cNvSpPr/>
          <p:nvPr/>
        </p:nvSpPr>
        <p:spPr>
          <a:xfrm>
            <a:off x="9492891" y="10066682"/>
            <a:ext cx="4175183" cy="38400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87A57295-2710-4920-B99A-4D1FA03A62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371555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8067929-4D33-4306-9E2F-67C49CDDB5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66522" y="931490"/>
            <a:ext cx="22244605" cy="11278870"/>
          </a:xfrm>
          <a:prstGeom prst="rect">
            <a:avLst/>
          </a:prstGeom>
          <a:solidFill>
            <a:schemeClr val="accent6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C4B602-4CB2-4EEC-A99D-3492B14C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3" y="1788054"/>
            <a:ext cx="6986904" cy="956574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/>
              <a:t>FLEXIBILITY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 </a:t>
            </a:r>
            <a:r>
              <a:rPr lang="en-US" b="1" dirty="0"/>
              <a:t>ACADEMIC CALENDAR</a:t>
            </a:r>
            <a:endParaRPr lang="x-none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306167" y="4114800"/>
            <a:ext cx="0" cy="5486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92BE9B-D0C0-4907-B8B9-763368C30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8838" y="1788054"/>
            <a:ext cx="13022848" cy="10064640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n-US" sz="4400" dirty="0">
                <a:latin typeface="Arial Narrow" panose="020B0606020202030204" pitchFamily="34" charset="0"/>
              </a:rPr>
              <a:t>The Agency is of the opinion that there are some circumstances that may necessitate flexibilities in the approved calendar by some schools. </a:t>
            </a:r>
            <a:endParaRPr lang="en-US" sz="4400" dirty="0" smtClean="0">
              <a:latin typeface="Arial Narrow" panose="020B0606020202030204" pitchFamily="34" charset="0"/>
            </a:endParaRPr>
          </a:p>
          <a:p>
            <a:pPr algn="just"/>
            <a:r>
              <a:rPr lang="en-US" sz="4400" dirty="0" smtClean="0">
                <a:latin typeface="Arial Narrow" panose="020B0606020202030204" pitchFamily="34" charset="0"/>
              </a:rPr>
              <a:t>These </a:t>
            </a:r>
            <a:r>
              <a:rPr lang="en-US" sz="4400" dirty="0">
                <a:latin typeface="Arial Narrow" panose="020B0606020202030204" pitchFamily="34" charset="0"/>
              </a:rPr>
              <a:t>include but not limited to the following:</a:t>
            </a:r>
          </a:p>
          <a:p>
            <a:pPr marL="1257071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400" dirty="0" smtClean="0">
                <a:latin typeface="Arial Narrow" panose="020B0606020202030204" pitchFamily="34" charset="0"/>
              </a:rPr>
              <a:t> </a:t>
            </a:r>
            <a:r>
              <a:rPr lang="en-US" sz="4400" dirty="0">
                <a:latin typeface="Arial Narrow" panose="020B0606020202030204" pitchFamily="34" charset="0"/>
              </a:rPr>
              <a:t>Outbreak of infectious diseases e.g. COVID-19, </a:t>
            </a:r>
            <a:r>
              <a:rPr lang="en-US" sz="4400" dirty="0" smtClean="0">
                <a:latin typeface="Arial Narrow" panose="020B0606020202030204" pitchFamily="34" charset="0"/>
              </a:rPr>
              <a:t>etc.</a:t>
            </a:r>
            <a:endParaRPr lang="en-GB" sz="4400" dirty="0">
              <a:latin typeface="Arial Narrow" panose="020B0606020202030204" pitchFamily="34" charset="0"/>
            </a:endParaRPr>
          </a:p>
          <a:p>
            <a:pPr marL="1257071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400" dirty="0">
                <a:latin typeface="Arial Narrow" panose="020B0606020202030204" pitchFamily="34" charset="0"/>
              </a:rPr>
              <a:t>Building/Infrastructure collapse </a:t>
            </a:r>
            <a:r>
              <a:rPr lang="en-US" sz="4400" dirty="0" smtClean="0">
                <a:latin typeface="Arial Narrow" panose="020B0606020202030204" pitchFamily="34" charset="0"/>
              </a:rPr>
              <a:t>OR Natural </a:t>
            </a:r>
            <a:r>
              <a:rPr lang="en-US" sz="4400" dirty="0">
                <a:latin typeface="Arial Narrow" panose="020B0606020202030204" pitchFamily="34" charset="0"/>
              </a:rPr>
              <a:t>disaster such as flooding, air pollution, fire outbreak etc.</a:t>
            </a:r>
            <a:endParaRPr lang="en-GB" sz="4400" dirty="0">
              <a:latin typeface="Arial Narrow" panose="020B0606020202030204" pitchFamily="34" charset="0"/>
            </a:endParaRPr>
          </a:p>
          <a:p>
            <a:pPr marL="1257071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400" dirty="0">
                <a:latin typeface="Arial Narrow" panose="020B0606020202030204" pitchFamily="34" charset="0"/>
              </a:rPr>
              <a:t>International examinations such as IGSCE, Cambridge, checkpoint exams etc.</a:t>
            </a:r>
            <a:endParaRPr lang="en-GB" sz="4400" dirty="0">
              <a:latin typeface="Arial Narrow" panose="020B0606020202030204" pitchFamily="34" charset="0"/>
            </a:endParaRPr>
          </a:p>
          <a:p>
            <a:pPr marL="1257071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400" dirty="0" smtClean="0">
                <a:latin typeface="Arial Narrow" panose="020B0606020202030204" pitchFamily="34" charset="0"/>
              </a:rPr>
              <a:t>Schools </a:t>
            </a:r>
            <a:r>
              <a:rPr lang="en-US" sz="4400" dirty="0">
                <a:latin typeface="Arial Narrow" panose="020B0606020202030204" pitchFamily="34" charset="0"/>
              </a:rPr>
              <a:t>affiliated to international embassy and operating International Curriculum.</a:t>
            </a:r>
            <a:endParaRPr lang="en-GB" sz="44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8EB624-F353-427B-A59B-6FF7EB3B186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21137526" y="12710160"/>
            <a:ext cx="1564158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z="210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sz="21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8" name="object 6"/>
          <p:cNvSpPr/>
          <p:nvPr/>
        </p:nvSpPr>
        <p:spPr>
          <a:xfrm>
            <a:off x="0" y="10527993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5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00664" y="1701800"/>
            <a:ext cx="21688326" cy="572602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 smtClean="0"/>
              <a:t>GUIDING STEPS TO FLEXIBILITY OPTION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tx1"/>
                </a:solidFill>
              </a:rPr>
              <a:t>WHERE APPLICABLE, HOW DO YOU APPLY FOR FLEXIBILITY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" name="object 6"/>
          <p:cNvSpPr/>
          <p:nvPr/>
        </p:nvSpPr>
        <p:spPr>
          <a:xfrm>
            <a:off x="762000" y="10723092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34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6CDA21F-E7AF-4C75-8395-33F58D5B0E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377648" cy="137147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0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2433194"/>
            <a:ext cx="1462657" cy="134692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79824" y="1227908"/>
            <a:ext cx="21809293" cy="37882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00CE7A-7641-4911-AF41-57F7A2790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718" y="1619796"/>
            <a:ext cx="19880253" cy="3108960"/>
          </a:xfrm>
        </p:spPr>
        <p:txBody>
          <a:bodyPr anchor="ctr">
            <a:normAutofit/>
          </a:bodyPr>
          <a:lstStyle/>
          <a:p>
            <a:r>
              <a:rPr lang="en-US" sz="7200" dirty="0"/>
              <a:t>STEP1:  CLICK ON THE LINK FOR FLEXIBILITY AS PROVIDED BELOW:</a:t>
            </a:r>
            <a:endParaRPr lang="x-none" sz="199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35F1F2-BAF5-4A49-BB7F-3010F49C1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9511" y="6035044"/>
            <a:ext cx="19877460" cy="6249316"/>
          </a:xfrm>
        </p:spPr>
        <p:txBody>
          <a:bodyPr anchor="ctr">
            <a:normAutofit/>
          </a:bodyPr>
          <a:lstStyle/>
          <a:p>
            <a:r>
              <a:rPr lang="en-US" sz="7200" i="1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</a:t>
            </a:r>
            <a:r>
              <a:rPr lang="en-US" sz="7200" i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://</a:t>
            </a:r>
            <a:r>
              <a:rPr lang="en-US" sz="7200" i="1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forms.gle/NNQCXQhGx7EPgMvy7</a:t>
            </a:r>
            <a:endParaRPr lang="en-US" sz="7200" i="1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171" lvl="1" indent="0">
              <a:buNone/>
            </a:pPr>
            <a:endParaRPr lang="en-GB" sz="4800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171" lvl="1" indent="0">
              <a:buNone/>
            </a:pPr>
            <a:r>
              <a:rPr lang="en-GB" sz="4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This is usually embedded in the published harmonised academic calendar</a:t>
            </a:r>
            <a:endParaRPr lang="x-none" sz="48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675963" y="12970626"/>
            <a:ext cx="21025723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D528A3B-4C1F-4D58-AF36-63336C6A995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98448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sp>
        <p:nvSpPr>
          <p:cNvPr id="15" name="object 6"/>
          <p:cNvSpPr/>
          <p:nvPr/>
        </p:nvSpPr>
        <p:spPr>
          <a:xfrm>
            <a:off x="21181685" y="163587"/>
            <a:ext cx="3040002" cy="29124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7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xmlns="" id="{7301F447-EEF7-48F5-AF73-7566EE7F64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206964-9876-4B46-A86A-DC4156CF4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057" y="669288"/>
            <a:ext cx="21013535" cy="2153828"/>
          </a:xfrm>
        </p:spPr>
        <p:txBody>
          <a:bodyPr anchor="ctr">
            <a:normAutofit/>
          </a:bodyPr>
          <a:lstStyle/>
          <a:p>
            <a:pPr algn="ctr"/>
            <a:r>
              <a:rPr lang="en-US" sz="7400" b="1" i="1" dirty="0"/>
              <a:t>Form loading……</a:t>
            </a:r>
            <a:endParaRPr lang="x-none" sz="7400" b="1" i="1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xmlns="" id="{F7117410-A2A4-4085-9ADC-46744551DB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85105" y="0"/>
            <a:ext cx="21007439" cy="3827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9F74EB5-E547-4FB4-95F5-BCC788F3C4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82057" y="3025988"/>
            <a:ext cx="21007440" cy="3657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1F79C7C-DEE9-4D72-9904-E6DEE2BBE5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430019" y="12712700"/>
            <a:ext cx="5265573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94A8DE7-3DD8-B6A1-1532-C5A283FA91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78" t="13509" r="25435" b="5302"/>
          <a:stretch/>
        </p:blipFill>
        <p:spPr>
          <a:xfrm>
            <a:off x="6084642" y="3062564"/>
            <a:ext cx="11132204" cy="10043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5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672F66-A80C-4ADC-A064-182166D3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973" y="2377274"/>
            <a:ext cx="5112469" cy="896145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n-US" sz="9600" dirty="0"/>
              <a:t>STEP2: Fill the required fields as follow:-</a:t>
            </a:r>
            <a:endParaRPr lang="x-none" sz="102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23AAC9B5-8015-485C-ACF9-A750390E9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306167" y="3705726"/>
            <a:ext cx="0" cy="6472990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E5D47A-B72D-464A-B1FC-2A51A4A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230" y="1637826"/>
            <a:ext cx="14161125" cy="1060879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Name of School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:  XYZ COLLEGE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Address of School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: 12, OLAWALE STREET, CHURCH B/STOP,ABESAN	</a:t>
            </a:r>
            <a:r>
              <a:rPr lang="en-US" sz="3000" dirty="0" smtClean="0">
                <a:solidFill>
                  <a:srgbClr val="202124"/>
                </a:solidFill>
                <a:latin typeface="docs-Roboto"/>
              </a:rPr>
              <a:t>ESTATE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, IPAJA, LAGOS STATE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Phone Number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:  08098765432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E-mail Address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: </a:t>
            </a:r>
            <a:r>
              <a:rPr lang="en-US" sz="3000" dirty="0">
                <a:solidFill>
                  <a:srgbClr val="202124"/>
                </a:solidFill>
                <a:latin typeface="docs-Roboto"/>
                <a:hlinkClick r:id="rId2"/>
              </a:rPr>
              <a:t>abc@gmail.com</a:t>
            </a:r>
            <a:endParaRPr lang="en-US" sz="3000" dirty="0">
              <a:solidFill>
                <a:srgbClr val="202124"/>
              </a:solidFill>
              <a:latin typeface="docs-Roboto"/>
            </a:endParaRP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Name of Proprietor / Proprietress or Contact Person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: </a:t>
            </a:r>
            <a:r>
              <a:rPr lang="en-US" sz="3000" dirty="0" smtClean="0">
                <a:solidFill>
                  <a:srgbClr val="202124"/>
                </a:solidFill>
                <a:latin typeface="docs-Roboto"/>
              </a:rPr>
              <a:t>OGUNTOLA R. A.(MRS)</a:t>
            </a:r>
            <a:endParaRPr lang="en-US" sz="3000" dirty="0">
              <a:solidFill>
                <a:srgbClr val="202124"/>
              </a:solidFill>
              <a:latin typeface="docs-Roboto"/>
            </a:endParaRP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Phone Number (</a:t>
            </a:r>
            <a:r>
              <a:rPr lang="en-US" sz="3000" b="1" dirty="0" err="1" smtClean="0">
                <a:solidFill>
                  <a:srgbClr val="202124"/>
                </a:solidFill>
                <a:latin typeface="docs-Roboto"/>
              </a:rPr>
              <a:t>Whats</a:t>
            </a:r>
            <a:r>
              <a:rPr lang="en-US" sz="3000" b="1" dirty="0" err="1" smtClean="0">
                <a:solidFill>
                  <a:srgbClr val="202124"/>
                </a:solidFill>
                <a:latin typeface="docs-Roboto"/>
              </a:rPr>
              <a:t>A</a:t>
            </a:r>
            <a:r>
              <a:rPr lang="en-US" sz="3000" b="1" dirty="0" err="1" smtClean="0">
                <a:solidFill>
                  <a:srgbClr val="202124"/>
                </a:solidFill>
                <a:latin typeface="docs-Roboto"/>
              </a:rPr>
              <a:t>pp</a:t>
            </a:r>
            <a:r>
              <a:rPr lang="en-US" sz="3000" b="1" dirty="0" smtClean="0">
                <a:solidFill>
                  <a:srgbClr val="202124"/>
                </a:solidFill>
                <a:latin typeface="docs-Roboto"/>
              </a:rPr>
              <a:t> </a:t>
            </a:r>
            <a:r>
              <a:rPr lang="en-US" sz="3000" b="1" dirty="0">
                <a:solidFill>
                  <a:srgbClr val="202124"/>
                </a:solidFill>
                <a:latin typeface="docs-Roboto"/>
              </a:rPr>
              <a:t>Enabled): </a:t>
            </a:r>
            <a:r>
              <a:rPr lang="en-US" sz="3000" dirty="0" smtClean="0">
                <a:solidFill>
                  <a:srgbClr val="202124"/>
                </a:solidFill>
                <a:latin typeface="docs-Roboto"/>
              </a:rPr>
              <a:t>08059236639</a:t>
            </a:r>
            <a:endParaRPr lang="en-US" sz="3000" dirty="0">
              <a:solidFill>
                <a:srgbClr val="202124"/>
              </a:solidFill>
              <a:latin typeface="docs-Roboto"/>
            </a:endParaRP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Name of Principal / Head Of School:</a:t>
            </a:r>
            <a:r>
              <a:rPr lang="en-US" sz="3000" dirty="0">
                <a:solidFill>
                  <a:srgbClr val="202124"/>
                </a:solidFill>
                <a:latin typeface="docs-Roboto"/>
              </a:rPr>
              <a:t> ADEDAYO BOSE ENIOLA (MRS) </a:t>
            </a:r>
          </a:p>
          <a:p>
            <a:pPr>
              <a:lnSpc>
                <a:spcPct val="150000"/>
              </a:lnSpc>
            </a:pPr>
            <a:r>
              <a:rPr lang="en-US" sz="3000" b="1" dirty="0">
                <a:solidFill>
                  <a:srgbClr val="202124"/>
                </a:solidFill>
                <a:latin typeface="docs-Roboto"/>
              </a:rPr>
              <a:t>Phone Number (</a:t>
            </a:r>
            <a:r>
              <a:rPr lang="en-US" sz="3000" b="1" dirty="0" err="1" smtClean="0">
                <a:solidFill>
                  <a:srgbClr val="202124"/>
                </a:solidFill>
                <a:latin typeface="docs-Roboto"/>
              </a:rPr>
              <a:t>WhatsApp</a:t>
            </a:r>
            <a:r>
              <a:rPr lang="en-US" sz="3000" b="1" dirty="0" smtClean="0">
                <a:solidFill>
                  <a:srgbClr val="202124"/>
                </a:solidFill>
                <a:latin typeface="docs-Roboto"/>
              </a:rPr>
              <a:t> </a:t>
            </a:r>
            <a:r>
              <a:rPr lang="en-US" sz="2400" b="1" dirty="0">
                <a:solidFill>
                  <a:srgbClr val="202124"/>
                </a:solidFill>
                <a:latin typeface="docs-Roboto"/>
              </a:rPr>
              <a:t>Enabled): </a:t>
            </a:r>
            <a:r>
              <a:rPr lang="en-US" sz="2400" dirty="0">
                <a:solidFill>
                  <a:srgbClr val="202124"/>
                </a:solidFill>
                <a:latin typeface="docs-Roboto"/>
              </a:rPr>
              <a:t>07034567812</a:t>
            </a:r>
            <a:endParaRPr lang="en-US" sz="2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D048732-489E-4941-AAEA-228B8989AFD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9361948" y="9784080"/>
            <a:ext cx="3345832" cy="20116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00000000-1234-1234-1234-123412341234}" type="slidenum">
              <a:rPr lang="en-US" sz="13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19</a:t>
            </a:fld>
            <a:endParaRPr lang="en-US" sz="13100">
              <a:solidFill>
                <a:srgbClr val="FFFFFF"/>
              </a:solidFill>
            </a:endParaRPr>
          </a:p>
        </p:txBody>
      </p:sp>
      <p:sp>
        <p:nvSpPr>
          <p:cNvPr id="10" name="object 6"/>
          <p:cNvSpPr/>
          <p:nvPr/>
        </p:nvSpPr>
        <p:spPr>
          <a:xfrm>
            <a:off x="20440298" y="10581215"/>
            <a:ext cx="3040002" cy="29124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1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72F66-A80C-4ADC-A064-182166D3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394527"/>
            <a:ext cx="6804803" cy="896145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8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Mandates of the Department</a:t>
            </a:r>
            <a:endParaRPr lang="x-none" sz="8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23AAC9B5-8015-485C-ACF9-A750390E9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9306167" y="3705726"/>
            <a:ext cx="0" cy="6472990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E5D47A-B72D-464A-B1FC-2A51A4A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9776" y="1897811"/>
            <a:ext cx="13078004" cy="10564503"/>
          </a:xfrm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marL="228542" indent="0" algn="just">
              <a:buNone/>
            </a:pPr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The Planning, Research and Statistics Department of the OEQA is saddled with the responsibility of coordinating; the planning process, conduct of research on learning and learning outcomes, as well as data </a:t>
            </a:r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gathering, analysis </a:t>
            </a:r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and data management with the objective of strengthening and enhancing the activities of the Agency to achieve its statutory goals as stated in its mandate</a:t>
            </a:r>
            <a:r>
              <a:rPr lang="en-US" sz="4800" dirty="0" smtClean="0">
                <a:latin typeface="Arial Narrow" panose="020B0606020202030204" pitchFamily="34" charset="0"/>
              </a:rPr>
              <a:t>.</a:t>
            </a:r>
          </a:p>
          <a:p>
            <a:pPr marL="228542" indent="0" algn="just">
              <a:buNone/>
            </a:pPr>
            <a:endParaRPr lang="en-US" sz="4800" dirty="0">
              <a:latin typeface="Arial Narrow" panose="020B0606020202030204" pitchFamily="34" charset="0"/>
            </a:endParaRPr>
          </a:p>
          <a:p>
            <a:pPr lvl="0"/>
            <a:r>
              <a:rPr lang="en-US" sz="4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</a:t>
            </a:r>
            <a:endParaRPr lang="en-GB" sz="4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232599" y="441602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71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C7EBDF-DB21-4C0D-8AE3-19824363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275" y="2377274"/>
            <a:ext cx="6120102" cy="896145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n-US" sz="11500" dirty="0"/>
              <a:t>STEP2: CONT’D</a:t>
            </a:r>
            <a:endParaRPr lang="x-none" sz="13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28E5ABE-2EFC-4DB8-A0B1-7F7178C0E11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9361948" y="9784080"/>
            <a:ext cx="3345832" cy="20116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00000000-1234-1234-1234-123412341234}" type="slidenum">
              <a:rPr lang="en-US" sz="13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20</a:t>
            </a:fld>
            <a:endParaRPr lang="en-US" sz="13100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D233ACE-F3A1-4543-B9F4-425DDA5793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02487DE-24BF-D8A0-77DA-627F373FD92C}"/>
              </a:ext>
            </a:extLst>
          </p:cNvPr>
          <p:cNvSpPr txBox="1"/>
          <p:nvPr/>
        </p:nvSpPr>
        <p:spPr>
          <a:xfrm>
            <a:off x="8863440" y="1462872"/>
            <a:ext cx="14224200" cy="840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202124"/>
                </a:solidFill>
                <a:latin typeface="docs-Roboto"/>
              </a:rPr>
              <a:t>Type of curriculum offered</a:t>
            </a:r>
            <a:r>
              <a:rPr lang="en-US" sz="4000" dirty="0" smtClean="0">
                <a:solidFill>
                  <a:srgbClr val="202124"/>
                </a:solidFill>
                <a:latin typeface="docs-Roboto"/>
              </a:rPr>
              <a:t>: </a:t>
            </a:r>
          </a:p>
          <a:p>
            <a:pPr marL="1485717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202124"/>
                </a:solidFill>
                <a:latin typeface="docs-Roboto"/>
              </a:rPr>
              <a:t>(Nigerian curriculum, British curriculum,	 other foreign curriculum, Nigerian &amp; British  curriculum, Nigerian &amp; other foreign curriculum)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202124"/>
                </a:solidFill>
                <a:latin typeface="docs-Roboto"/>
              </a:rPr>
              <a:t>Reason for flexibility</a:t>
            </a:r>
            <a:r>
              <a:rPr lang="en-US" sz="4000" dirty="0" smtClean="0">
                <a:solidFill>
                  <a:srgbClr val="202124"/>
                </a:solidFill>
                <a:latin typeface="docs-Roboto"/>
              </a:rPr>
              <a:t>: (curriculum, examination, school facility repair, outbreak of disease, others, specify)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202124"/>
                </a:solidFill>
                <a:latin typeface="docs-Roboto"/>
              </a:rPr>
              <a:t>Type </a:t>
            </a:r>
            <a:r>
              <a:rPr lang="en-US" sz="4000" b="1" dirty="0" smtClean="0">
                <a:solidFill>
                  <a:srgbClr val="202124"/>
                </a:solidFill>
                <a:latin typeface="docs-Roboto"/>
              </a:rPr>
              <a:t>of flexibility required</a:t>
            </a:r>
            <a:r>
              <a:rPr lang="en-US" sz="4000" dirty="0" smtClean="0">
                <a:solidFill>
                  <a:srgbClr val="202124"/>
                </a:solidFill>
                <a:latin typeface="docs-Roboto"/>
              </a:rPr>
              <a:t>: </a:t>
            </a:r>
          </a:p>
          <a:p>
            <a:pPr marL="1485717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202124"/>
                </a:solidFill>
                <a:latin typeface="docs-Roboto"/>
              </a:rPr>
              <a:t>(extension of learning days, reduction of 		learning days, extension of holidays)</a:t>
            </a:r>
          </a:p>
        </p:txBody>
      </p:sp>
      <p:sp>
        <p:nvSpPr>
          <p:cNvPr id="9" name="object 6"/>
          <p:cNvSpPr/>
          <p:nvPr/>
        </p:nvSpPr>
        <p:spPr>
          <a:xfrm>
            <a:off x="21187779" y="9672874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C7EBDF-DB21-4C0D-8AE3-19824363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275" y="2377274"/>
            <a:ext cx="5378125" cy="896145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96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Other </a:t>
            </a:r>
            <a:br>
              <a:rPr lang="en-US" sz="96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96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Mandate</a:t>
            </a:r>
            <a:endParaRPr lang="x-none" sz="13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28E5ABE-2EFC-4DB8-A0B1-7F7178C0E11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9361948" y="9784080"/>
            <a:ext cx="3345832" cy="20116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00000000-1234-1234-1234-123412341234}" type="slidenum">
              <a:rPr lang="en-US" sz="13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21</a:t>
            </a:fld>
            <a:endParaRPr lang="en-US" sz="13100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D233ACE-F3A1-4543-B9F4-425DDA5793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2487DE-24BF-D8A0-77DA-627F373FD92C}"/>
              </a:ext>
            </a:extLst>
          </p:cNvPr>
          <p:cNvSpPr txBox="1"/>
          <p:nvPr/>
        </p:nvSpPr>
        <p:spPr>
          <a:xfrm>
            <a:off x="8863440" y="1462872"/>
            <a:ext cx="14224200" cy="1839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b="1" dirty="0"/>
              <a:t>MID-WIFE OF INTERFACE BETWEEN MDAs/ ORGANIZATIONS AND PRIVATE SCHOOLS</a:t>
            </a:r>
            <a:endParaRPr lang="en-US" sz="4000" dirty="0" smtClean="0">
              <a:solidFill>
                <a:srgbClr val="202124"/>
              </a:solidFill>
              <a:latin typeface="docs-Robot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21463" y="3518800"/>
            <a:ext cx="14586318" cy="89435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The department mid-wived meetings both virtual and physical and where cases arise disseminate  information between MDAs and private school owners on creation of awareness on certain State programmes.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Examples of such programmes include: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Second round of 2022 Mass Administration of Medicines (MAM) Initiative campaign for soil transmitted </a:t>
            </a:r>
            <a:r>
              <a:rPr lang="en-GB" dirty="0" smtClean="0">
                <a:solidFill>
                  <a:schemeClr val="tx1"/>
                </a:solidFill>
              </a:rPr>
              <a:t>helminths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Year 2022 children Rotavirus Vaccination Programme aimed at averting over 50,000 children’s death. </a:t>
            </a:r>
            <a:endParaRPr lang="en-GB" dirty="0" smtClean="0">
              <a:solidFill>
                <a:schemeClr val="tx1"/>
              </a:solidFill>
            </a:endParaRPr>
          </a:p>
          <a:p>
            <a:pPr lvl="0"/>
            <a:endParaRPr lang="en-GB" dirty="0" smtClean="0">
              <a:solidFill>
                <a:schemeClr val="tx1"/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tx1"/>
                </a:solidFill>
              </a:rPr>
              <a:t>safeguarding and child protection policy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endParaRPr lang="en-GB" dirty="0">
              <a:solidFill>
                <a:schemeClr val="tx1"/>
              </a:solidFill>
            </a:endParaRP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Second Round YR 2023 Mass Administration of Medicines for Soil </a:t>
            </a:r>
            <a:r>
              <a:rPr lang="en-US" dirty="0" smtClean="0">
                <a:solidFill>
                  <a:schemeClr val="tx1"/>
                </a:solidFill>
              </a:rPr>
              <a:t> Transmitted Helminthes etc. </a:t>
            </a:r>
            <a:endParaRPr lang="en-US" dirty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GB" dirty="0" smtClean="0">
              <a:solidFill>
                <a:schemeClr val="tx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bject 6"/>
          <p:cNvSpPr/>
          <p:nvPr/>
        </p:nvSpPr>
        <p:spPr>
          <a:xfrm>
            <a:off x="21187779" y="9672874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5197" y="5855086"/>
            <a:ext cx="11597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71"/>
            <a:r>
              <a:rPr lang="en-US" sz="9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THANK YOU…</a:t>
            </a:r>
          </a:p>
        </p:txBody>
      </p:sp>
      <p:sp>
        <p:nvSpPr>
          <p:cNvPr id="3" name="object 6"/>
          <p:cNvSpPr/>
          <p:nvPr/>
        </p:nvSpPr>
        <p:spPr>
          <a:xfrm>
            <a:off x="8712679" y="7424745"/>
            <a:ext cx="5520906" cy="52733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1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72F66-A80C-4ADC-A064-182166D3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394527"/>
            <a:ext cx="6804803" cy="896145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8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Three Major Mandates of the Department</a:t>
            </a:r>
            <a:endParaRPr lang="x-none" sz="8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23AAC9B5-8015-485C-ACF9-A750390E9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9306167" y="3705726"/>
            <a:ext cx="0" cy="6472990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E5D47A-B72D-464A-B1FC-2A51A4A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9776" y="1897811"/>
            <a:ext cx="13078004" cy="10564503"/>
          </a:xfrm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en-US" sz="4800" dirty="0">
                <a:solidFill>
                  <a:schemeClr val="tx2"/>
                </a:solidFill>
                <a:latin typeface="Arial Narrow" panose="020B0606020202030204" pitchFamily="34" charset="0"/>
              </a:rPr>
              <a:t>Development of annual </a:t>
            </a:r>
            <a:r>
              <a:rPr lang="en-US" sz="4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harmonised </a:t>
            </a:r>
            <a:r>
              <a:rPr lang="en-US" sz="4800" dirty="0">
                <a:solidFill>
                  <a:schemeClr val="tx2"/>
                </a:solidFill>
                <a:latin typeface="Arial Narrow" panose="020B0606020202030204" pitchFamily="34" charset="0"/>
              </a:rPr>
              <a:t>school calendar for schools below tertiary </a:t>
            </a:r>
            <a:r>
              <a:rPr lang="en-US" sz="4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institutions.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Mid-wife of interface between MDAs and Private School Owners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n-US" sz="48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Establishment </a:t>
            </a:r>
            <a:r>
              <a:rPr lang="en-US" sz="4800" dirty="0">
                <a:solidFill>
                  <a:schemeClr val="tx2"/>
                </a:solidFill>
                <a:latin typeface="Arial Narrow" panose="020B0606020202030204" pitchFamily="34" charset="0"/>
              </a:rPr>
              <a:t>of database for both government and private institutions below tertiary level in the State which shall include all reports of assessment, approval, grading, private school enumeration etc.</a:t>
            </a:r>
          </a:p>
          <a:p>
            <a:pPr marL="228542" lvl="0" indent="0">
              <a:buNone/>
            </a:pPr>
            <a:r>
              <a:rPr lang="en-US" sz="4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</a:t>
            </a:r>
            <a:endParaRPr lang="en-GB" sz="4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232599" y="441602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7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72F66-A80C-4ADC-A064-182166D3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394527"/>
            <a:ext cx="6804803" cy="896145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800" dirty="0" smtClean="0">
                <a:solidFill>
                  <a:schemeClr val="tx1">
                    <a:lumMod val="50000"/>
                  </a:schemeClr>
                </a:solidFill>
                <a:latin typeface="Arial Narrow" panose="020B0606020202030204" pitchFamily="34" charset="0"/>
              </a:rPr>
              <a:t>Development of Academic Calendar as a Mandate of OEQA</a:t>
            </a:r>
            <a:endParaRPr lang="x-none" sz="8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23AAC9B5-8015-485C-ACF9-A750390E9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9306167" y="3705726"/>
            <a:ext cx="0" cy="6472990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E5D47A-B72D-464A-B1FC-2A51A4A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9776" y="1897811"/>
            <a:ext cx="13078004" cy="10564503"/>
          </a:xfrm>
          <a:ln>
            <a:solidFill>
              <a:srgbClr val="FF0000"/>
            </a:solidFill>
          </a:ln>
        </p:spPr>
        <p:txBody>
          <a:bodyPr anchor="ctr">
            <a:normAutofit lnSpcReduction="10000"/>
          </a:bodyPr>
          <a:lstStyle/>
          <a:p>
            <a:pPr marL="896938" indent="-669925" algn="just">
              <a:lnSpc>
                <a:spcPct val="150000"/>
              </a:lnSpc>
            </a:pPr>
            <a:r>
              <a:rPr lang="en-US" sz="4800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The Executive order No. EO/BF/011 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of 2013 which established the Office of Education Quality Assurance specified the Development of statewide and harmonised school calendar as one of the operational core mandate of the Agency. </a:t>
            </a:r>
          </a:p>
          <a:p>
            <a:pPr marL="896938" indent="-669925" algn="just">
              <a:lnSpc>
                <a:spcPct val="150000"/>
              </a:lnSpc>
            </a:pP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The Executive order became operational in 2015 and since then</a:t>
            </a:r>
            <a:r>
              <a:rPr lang="en-GB" sz="4800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4800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OEQA has been saddled with the responsibility</a:t>
            </a:r>
          </a:p>
          <a:p>
            <a:pPr marL="896938" indent="-669925" algn="just">
              <a:lnSpc>
                <a:spcPct val="150000"/>
              </a:lnSpc>
            </a:pPr>
            <a:r>
              <a:rPr lang="en-US" sz="4800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</a:t>
            </a:r>
            <a:endParaRPr lang="en-GB" sz="4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232599" y="441602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7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6CDA21F-E7AF-4C75-8395-33F58D5B0E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48" cy="137147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AE1C45F0-260A-458C-96ED-C1F6D21512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2433194"/>
            <a:ext cx="1462657" cy="134692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A6604B49-AD5C-4590-B051-06C8222ECD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743ECCAF-29C5-4537-947C-7EA1292463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ED49787B-8DE6-4467-AD0A-8DECC6E0C2D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D5B0017B-2ECA-49AF-B397-DC140825DF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79824" y="1227908"/>
            <a:ext cx="21809293" cy="378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00CE7A-7641-4911-AF41-57F7A2790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719" y="1619796"/>
            <a:ext cx="19681082" cy="310896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r>
              <a:rPr lang="en-US" sz="8800" b="1" dirty="0">
                <a:solidFill>
                  <a:schemeClr val="tx1">
                    <a:lumMod val="50000"/>
                  </a:schemeClr>
                </a:solidFill>
              </a:rPr>
              <a:t>What is Academic Calendar?</a:t>
            </a:r>
            <a:endParaRPr lang="x-none" sz="8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435F1F2-BAF5-4A49-BB7F-3010F49C1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9511" y="5486399"/>
            <a:ext cx="19877460" cy="721168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anchor="ctr">
            <a:normAutofit fontScale="85000" lnSpcReduction="10000"/>
          </a:bodyPr>
          <a:lstStyle/>
          <a:p>
            <a:pPr marL="982663" indent="-7556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5400" dirty="0">
                <a:solidFill>
                  <a:schemeClr val="accent4">
                    <a:lumMod val="50000"/>
                  </a:schemeClr>
                </a:solidFill>
              </a:rPr>
              <a:t>Academic calendar</a:t>
            </a: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5400" dirty="0">
                <a:solidFill>
                  <a:schemeClr val="accent4">
                    <a:lumMod val="50000"/>
                  </a:schemeClr>
                </a:solidFill>
              </a:rPr>
              <a:t>is a veritable planning tool that serves as pre-emptive measure for unforeseen events and circumstances in the school academic </a:t>
            </a: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</a:rPr>
              <a:t>year.</a:t>
            </a:r>
            <a:endParaRPr lang="en-GB" sz="5400" dirty="0">
              <a:solidFill>
                <a:schemeClr val="accent4">
                  <a:lumMod val="50000"/>
                </a:schemeClr>
              </a:solidFill>
            </a:endParaRPr>
          </a:p>
          <a:p>
            <a:pPr marL="982663" indent="-7556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5400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n-US" sz="5400" dirty="0" smtClean="0">
                <a:solidFill>
                  <a:schemeClr val="accent4">
                    <a:lumMod val="50000"/>
                  </a:schemeClr>
                </a:solidFill>
              </a:rPr>
              <a:t>It is </a:t>
            </a:r>
            <a:r>
              <a:rPr lang="en-US" sz="5400" dirty="0">
                <a:solidFill>
                  <a:schemeClr val="accent4">
                    <a:lumMod val="50000"/>
                  </a:schemeClr>
                </a:solidFill>
              </a:rPr>
              <a:t>a schedule of all of the events that occur in an academic year.  </a:t>
            </a:r>
            <a:endParaRPr lang="en-US" sz="5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982663" indent="-755650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</a:rPr>
              <a:t>It </a:t>
            </a:r>
            <a:r>
              <a:rPr lang="en-GB" sz="5400" dirty="0">
                <a:solidFill>
                  <a:schemeClr val="accent4">
                    <a:lumMod val="50000"/>
                  </a:schemeClr>
                </a:solidFill>
              </a:rPr>
              <a:t>serves as a reminder of important events </a:t>
            </a: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</a:rPr>
              <a:t>to the benefit of school leadership, </a:t>
            </a:r>
            <a:r>
              <a:rPr lang="en-GB" sz="5400" dirty="0">
                <a:solidFill>
                  <a:schemeClr val="accent4">
                    <a:lumMod val="50000"/>
                  </a:schemeClr>
                </a:solidFill>
              </a:rPr>
              <a:t>learners, and staff during the academic year. </a:t>
            </a:r>
            <a:r>
              <a:rPr lang="en-GB" sz="5400" dirty="0" smtClean="0">
                <a:solidFill>
                  <a:schemeClr val="accent4">
                    <a:lumMod val="50000"/>
                  </a:schemeClr>
                </a:solidFill>
              </a:rPr>
              <a:t>Parents and other stakeholders also benefit. </a:t>
            </a:r>
            <a:endParaRPr lang="en-GB" sz="5400" dirty="0">
              <a:solidFill>
                <a:schemeClr val="accent4">
                  <a:lumMod val="50000"/>
                </a:schemeClr>
              </a:solidFill>
            </a:endParaRPr>
          </a:p>
          <a:p>
            <a:pPr marL="228542" indent="0">
              <a:buNone/>
            </a:pPr>
            <a:endParaRPr lang="x-none" sz="48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6CF1BAF6-AD41-4082-B212-8A1F9A2E87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1675963" y="12970626"/>
            <a:ext cx="21025723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D528A3B-4C1F-4D58-AF36-63336C6A995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7216715" y="12984480"/>
            <a:ext cx="5484971" cy="7302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000000-1234-1234-1234-123412341234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15" name="object 6"/>
          <p:cNvSpPr/>
          <p:nvPr/>
        </p:nvSpPr>
        <p:spPr>
          <a:xfrm>
            <a:off x="21181685" y="398832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7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115012"/>
              </p:ext>
            </p:extLst>
          </p:nvPr>
        </p:nvGraphicFramePr>
        <p:xfrm>
          <a:off x="1478279" y="2032000"/>
          <a:ext cx="21033377" cy="1084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0" y="362309"/>
            <a:ext cx="20987656" cy="1594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rgbClr val="FF0000"/>
                </a:solidFill>
              </a:rPr>
              <a:t>COVENTIONAL WAY OF DEVELOPING ACADEMIC CALENDAR BEFORE Y2020 </a:t>
            </a:r>
            <a:endParaRPr lang="en-GB" sz="5000" b="1" dirty="0">
              <a:solidFill>
                <a:srgbClr val="FF0000"/>
              </a:solidFill>
            </a:endParaRPr>
          </a:p>
        </p:txBody>
      </p:sp>
      <p:sp>
        <p:nvSpPr>
          <p:cNvPr id="8" name="object 6"/>
          <p:cNvSpPr/>
          <p:nvPr/>
        </p:nvSpPr>
        <p:spPr>
          <a:xfrm>
            <a:off x="10323593" y="6193767"/>
            <a:ext cx="3375154" cy="32077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51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72F66-A80C-4ADC-A064-182166D3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1" y="2377274"/>
            <a:ext cx="6908320" cy="896145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8000" dirty="0" smtClean="0">
                <a:solidFill>
                  <a:schemeClr val="tx1">
                    <a:lumMod val="50000"/>
                  </a:schemeClr>
                </a:solidFill>
              </a:rPr>
              <a:t>The weaknesses of Conventional Way of Developing Academic Calendar  </a:t>
            </a:r>
            <a:endParaRPr lang="x-none" sz="80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23AAC9B5-8015-485C-ACF9-A750390E9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9306167" y="3705726"/>
            <a:ext cx="0" cy="6472990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E5D47A-B72D-464A-B1FC-2A51A4A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9776" y="1518249"/>
            <a:ext cx="13457864" cy="10627743"/>
          </a:xfrm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Stakeholders engagement in the process was very low because they were not deeply involved in the process at the beginning.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The level of awareness and compliance  was below average.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Lack of ownership by some private schools.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Unstable number of learning days characterized by high level of non-uniformity in numbers of learning days among schools across the State.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The conventional Academic Calendar fails to accommodate flexibility in its operation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object 6"/>
          <p:cNvSpPr/>
          <p:nvPr/>
        </p:nvSpPr>
        <p:spPr>
          <a:xfrm>
            <a:off x="0" y="10401857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72F66-A80C-4ADC-A064-182166D3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1" y="2377274"/>
            <a:ext cx="6036075" cy="896145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8000" dirty="0" smtClean="0">
                <a:solidFill>
                  <a:schemeClr val="tx1">
                    <a:lumMod val="50000"/>
                  </a:schemeClr>
                </a:solidFill>
              </a:rPr>
              <a:t>Emergence of the New Process of Developing Harmonised Academic Calendar</a:t>
            </a:r>
            <a:endParaRPr lang="x-none" sz="8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E5D47A-B72D-464A-B1FC-2A51A4A6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9714" y="1436915"/>
            <a:ext cx="14325600" cy="11025400"/>
          </a:xfrm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marL="227013" indent="0">
              <a:lnSpc>
                <a:spcPct val="150000"/>
              </a:lnSpc>
              <a:buNone/>
            </a:pP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</a:rPr>
              <a:t>The new process </a:t>
            </a:r>
            <a:r>
              <a:rPr lang="en-GB" sz="4000" dirty="0" smtClean="0">
                <a:solidFill>
                  <a:schemeClr val="accent4">
                    <a:lumMod val="50000"/>
                  </a:schemeClr>
                </a:solidFill>
              </a:rPr>
              <a:t>is stakeholders’-oriented. It entails high level involvement of stakeholders in its improvement</a:t>
            </a:r>
            <a:r>
              <a:rPr lang="en-GB" sz="36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1811110" lvl="1" indent="-669925">
              <a:lnSpc>
                <a:spcPct val="150000"/>
              </a:lnSpc>
            </a:pPr>
            <a:r>
              <a:rPr lang="en-GB" sz="3600" dirty="0" smtClean="0">
                <a:solidFill>
                  <a:schemeClr val="accent4">
                    <a:lumMod val="50000"/>
                  </a:schemeClr>
                </a:solidFill>
              </a:rPr>
              <a:t>It starts with preliminary stakeholders meetings which involved a deep plenary session where stakeholders in groups comes together to develop a unified calendar for the new academic year. </a:t>
            </a:r>
          </a:p>
          <a:p>
            <a:pPr marL="1811110" lvl="1" indent="-669925">
              <a:lnSpc>
                <a:spcPct val="150000"/>
              </a:lnSpc>
            </a:pPr>
            <a:r>
              <a:rPr lang="en-GB" sz="3600" dirty="0" smtClean="0">
                <a:solidFill>
                  <a:schemeClr val="accent4">
                    <a:lumMod val="50000"/>
                  </a:schemeClr>
                </a:solidFill>
              </a:rPr>
              <a:t>This follows collation of calendar templates from groups for review by the stakeholders.</a:t>
            </a:r>
            <a:r>
              <a:rPr lang="en-GB" sz="36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n-GB" sz="3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811110" lvl="1" indent="-669925"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Decisions from the various groups from the plenary were analysed and categorized into various options called “Provisional Academic Calendars”. </a:t>
            </a:r>
          </a:p>
          <a:p>
            <a:pPr marL="1811110" lvl="1" indent="-669925"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The options available were presented to the stakeholders at the final stakeholders meeting for final adoption.</a:t>
            </a:r>
            <a:r>
              <a:rPr lang="en-GB" sz="3600" dirty="0"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260810"/>
            <a:ext cx="3040002" cy="2912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7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83213" y="1246550"/>
            <a:ext cx="21804427" cy="11215764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24377650" cy="137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793364"/>
              </p:ext>
            </p:extLst>
          </p:nvPr>
        </p:nvGraphicFramePr>
        <p:xfrm>
          <a:off x="1290011" y="1406050"/>
          <a:ext cx="20459645" cy="114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290011" y="361020"/>
            <a:ext cx="20459645" cy="10450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solidFill>
                  <a:srgbClr val="7030A0"/>
                </a:solidFill>
              </a:rPr>
              <a:t>PROCESS OF DEVELOPING THE MODIFIED HARMONIOUS ACADEMIC CALENDAR</a:t>
            </a:r>
            <a:endParaRPr lang="en-GB" sz="4000" b="1" dirty="0">
              <a:solidFill>
                <a:srgbClr val="7030A0"/>
              </a:solidFill>
            </a:endParaRPr>
          </a:p>
        </p:txBody>
      </p:sp>
      <p:sp>
        <p:nvSpPr>
          <p:cNvPr id="8" name="object 6"/>
          <p:cNvSpPr/>
          <p:nvPr/>
        </p:nvSpPr>
        <p:spPr>
          <a:xfrm>
            <a:off x="9978537" y="5641675"/>
            <a:ext cx="3040002" cy="31904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828343"/>
            <a:endParaRPr sz="307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3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80">
      <a:dk1>
        <a:srgbClr val="999999"/>
      </a:dk1>
      <a:lt1>
        <a:srgbClr val="FFFFFF"/>
      </a:lt1>
      <a:dk2>
        <a:srgbClr val="122D5E"/>
      </a:dk2>
      <a:lt2>
        <a:srgbClr val="FFFFFF"/>
      </a:lt2>
      <a:accent1>
        <a:srgbClr val="769410"/>
      </a:accent1>
      <a:accent2>
        <a:srgbClr val="1B4081"/>
      </a:accent2>
      <a:accent3>
        <a:srgbClr val="769410"/>
      </a:accent3>
      <a:accent4>
        <a:srgbClr val="1B4081"/>
      </a:accent4>
      <a:accent5>
        <a:srgbClr val="769410"/>
      </a:accent5>
      <a:accent6>
        <a:srgbClr val="1B4081"/>
      </a:accent6>
      <a:hlink>
        <a:srgbClr val="9FD368"/>
      </a:hlink>
      <a:folHlink>
        <a:srgbClr val="B26B0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1492</Words>
  <Application>Microsoft Office PowerPoint</Application>
  <PresentationFormat>Custom</PresentationFormat>
  <Paragraphs>228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Carlito</vt:lpstr>
      <vt:lpstr>Century Gothic</vt:lpstr>
      <vt:lpstr>docs-Roboto</vt:lpstr>
      <vt:lpstr>Liberation Sans Narrow</vt:lpstr>
      <vt:lpstr>Montserrat Light</vt:lpstr>
      <vt:lpstr>Times New Roman</vt:lpstr>
      <vt:lpstr>Wingdings</vt:lpstr>
      <vt:lpstr>Office Theme</vt:lpstr>
      <vt:lpstr>4_Office Theme</vt:lpstr>
      <vt:lpstr>PowerPoint Presentation</vt:lpstr>
      <vt:lpstr>Mandates of the Department</vt:lpstr>
      <vt:lpstr>Three Major Mandates of the Department</vt:lpstr>
      <vt:lpstr>Development of Academic Calendar as a Mandate of OEQA</vt:lpstr>
      <vt:lpstr>What is Academic Calendar?</vt:lpstr>
      <vt:lpstr>PowerPoint Presentation</vt:lpstr>
      <vt:lpstr>The weaknesses of Conventional Way of Developing Academic Calendar  </vt:lpstr>
      <vt:lpstr>Emergence of the New Process of Developing Harmonised Academic Calendar</vt:lpstr>
      <vt:lpstr>PowerPoint Presentation</vt:lpstr>
      <vt:lpstr>AN INTERACTIVE PLENARY SESSION </vt:lpstr>
      <vt:lpstr>THE  BENEFITS OF THE  MODIFIED PROCESS</vt:lpstr>
      <vt:lpstr>THE  BENEFITS OF THE  MODIFIED PROCESS</vt:lpstr>
      <vt:lpstr>Easy Access to Academic Calendar</vt:lpstr>
      <vt:lpstr> FLEXIBILITY</vt:lpstr>
      <vt:lpstr>FLEXIBILITY  ON ACADEMIC CALENDAR</vt:lpstr>
      <vt:lpstr>GUIDING STEPS TO FLEXIBILITY OPTION</vt:lpstr>
      <vt:lpstr>STEP1:  CLICK ON THE LINK FOR FLEXIBILITY AS PROVIDED BELOW:</vt:lpstr>
      <vt:lpstr>Form loading……</vt:lpstr>
      <vt:lpstr>STEP2: Fill the required fields as follow:-</vt:lpstr>
      <vt:lpstr>STEP2: CONT’D</vt:lpstr>
      <vt:lpstr>Other  Mandate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Nasserghodsi;aaaaaaaaaaaaaaaaaaaaaa;a</dc:creator>
  <cp:lastModifiedBy>OJELADE K</cp:lastModifiedBy>
  <cp:revision>102</cp:revision>
  <dcterms:created xsi:type="dcterms:W3CDTF">2020-12-10T18:57:12Z</dcterms:created>
  <dcterms:modified xsi:type="dcterms:W3CDTF">2024-05-28T22:15:35Z</dcterms:modified>
</cp:coreProperties>
</file>