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05" r:id="rId1"/>
  </p:sldMasterIdLst>
  <p:sldIdLst>
    <p:sldId id="256" r:id="rId2"/>
    <p:sldId id="257" r:id="rId3"/>
    <p:sldId id="272" r:id="rId4"/>
    <p:sldId id="304" r:id="rId5"/>
    <p:sldId id="305" r:id="rId6"/>
    <p:sldId id="269" r:id="rId7"/>
    <p:sldId id="293" r:id="rId8"/>
    <p:sldId id="264" r:id="rId9"/>
    <p:sldId id="270" r:id="rId10"/>
    <p:sldId id="329" r:id="rId11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7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4017" y="3402913"/>
            <a:ext cx="9636349" cy="36444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72" y="1092411"/>
            <a:ext cx="9343571" cy="1659509"/>
          </a:xfrm>
          <a:effectLst/>
        </p:spPr>
        <p:txBody>
          <a:bodyPr anchor="b">
            <a:normAutofit/>
          </a:bodyPr>
          <a:lstStyle>
            <a:lvl1pPr>
              <a:defRPr sz="397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72" y="2751921"/>
            <a:ext cx="9343571" cy="650993"/>
          </a:xfrm>
        </p:spPr>
        <p:txBody>
          <a:bodyPr anchor="t">
            <a:normAutofit/>
          </a:bodyPr>
          <a:lstStyle>
            <a:lvl1pPr marL="0" indent="0" algn="l">
              <a:buNone/>
              <a:defRPr sz="1764" cap="all">
                <a:solidFill>
                  <a:schemeClr val="accent2"/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702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24019" y="66136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4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752716" y="661364"/>
            <a:ext cx="2406014" cy="641480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745175"/>
            <a:ext cx="1757819" cy="571577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9673" y="745175"/>
            <a:ext cx="6925694" cy="5715778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88201" y="6568295"/>
            <a:ext cx="1108250" cy="402652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673" y="6563524"/>
            <a:ext cx="6925694" cy="4026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32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24019" y="66136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672" y="2456993"/>
            <a:ext cx="9343571" cy="4003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3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29345" y="567045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73" y="3348665"/>
            <a:ext cx="9343570" cy="1659509"/>
          </a:xfrm>
        </p:spPr>
        <p:txBody>
          <a:bodyPr anchor="b">
            <a:normAutofit/>
          </a:bodyPr>
          <a:lstStyle>
            <a:lvl1pPr algn="l">
              <a:defRPr sz="397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673" y="5008174"/>
            <a:ext cx="9343570" cy="662280"/>
          </a:xfrm>
        </p:spPr>
        <p:txBody>
          <a:bodyPr anchor="t">
            <a:normAutofit/>
          </a:bodyPr>
          <a:lstStyle>
            <a:lvl1pPr marL="0" indent="0" algn="l">
              <a:buNone/>
              <a:defRPr sz="1985" cap="all">
                <a:solidFill>
                  <a:schemeClr val="accent2"/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24019" y="66136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9672" y="2456992"/>
            <a:ext cx="4560280" cy="400644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3449" y="2456993"/>
            <a:ext cx="4569794" cy="400644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8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524019" y="66136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553" y="2456992"/>
            <a:ext cx="4202399" cy="635489"/>
          </a:xfrm>
        </p:spPr>
        <p:txBody>
          <a:bodyPr anchor="b">
            <a:noAutofit/>
          </a:bodyPr>
          <a:lstStyle>
            <a:lvl1pPr marL="0" indent="0">
              <a:buNone/>
              <a:defRPr sz="2426" b="0">
                <a:solidFill>
                  <a:schemeClr val="accent2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672" y="3226784"/>
            <a:ext cx="4560280" cy="323665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11330" y="2456992"/>
            <a:ext cx="4211912" cy="635489"/>
          </a:xfrm>
        </p:spPr>
        <p:txBody>
          <a:bodyPr anchor="b">
            <a:noAutofit/>
          </a:bodyPr>
          <a:lstStyle>
            <a:lvl1pPr marL="0" indent="0">
              <a:buNone/>
              <a:defRPr sz="2426" b="0">
                <a:solidFill>
                  <a:schemeClr val="accent2"/>
                </a:solidFill>
              </a:defRPr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53449" y="3226784"/>
            <a:ext cx="4569794" cy="3236652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4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524019" y="661364"/>
            <a:ext cx="9634710" cy="13882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8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99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529345" y="5670454"/>
            <a:ext cx="9634710" cy="1405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860" y="5803143"/>
            <a:ext cx="4135886" cy="760381"/>
          </a:xfrm>
        </p:spPr>
        <p:txBody>
          <a:bodyPr anchor="ctr"/>
          <a:lstStyle>
            <a:lvl1pPr algn="l">
              <a:defRPr sz="2206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39" y="662990"/>
            <a:ext cx="9636690" cy="4636960"/>
          </a:xfrm>
        </p:spPr>
        <p:txBody>
          <a:bodyPr anchor="ctr">
            <a:normAutofit/>
          </a:bodyPr>
          <a:lstStyle>
            <a:lvl1pPr>
              <a:defRPr sz="2206">
                <a:solidFill>
                  <a:schemeClr val="tx2"/>
                </a:solidFill>
              </a:defRPr>
            </a:lvl1pPr>
            <a:lvl2pPr>
              <a:defRPr sz="1985">
                <a:solidFill>
                  <a:schemeClr val="tx2"/>
                </a:solidFill>
              </a:defRPr>
            </a:lvl2pPr>
            <a:lvl3pPr>
              <a:defRPr sz="1764">
                <a:solidFill>
                  <a:schemeClr val="tx2"/>
                </a:solidFill>
              </a:defRPr>
            </a:lvl3pPr>
            <a:lvl4pPr>
              <a:defRPr sz="1544">
                <a:solidFill>
                  <a:schemeClr val="tx2"/>
                </a:solidFill>
              </a:defRPr>
            </a:lvl4pPr>
            <a:lvl5pPr>
              <a:defRPr sz="1544">
                <a:solidFill>
                  <a:schemeClr val="tx2"/>
                </a:solidFill>
              </a:defRPr>
            </a:lvl5pPr>
            <a:lvl6pPr>
              <a:defRPr sz="1544">
                <a:solidFill>
                  <a:schemeClr val="tx2"/>
                </a:solidFill>
              </a:defRPr>
            </a:lvl6pPr>
            <a:lvl7pPr>
              <a:defRPr sz="1544">
                <a:solidFill>
                  <a:schemeClr val="tx2"/>
                </a:solidFill>
              </a:defRPr>
            </a:lvl7pPr>
            <a:lvl8pPr>
              <a:defRPr sz="1544">
                <a:solidFill>
                  <a:schemeClr val="tx2"/>
                </a:solidFill>
              </a:defRPr>
            </a:lvl8pPr>
            <a:lvl9pPr>
              <a:defRPr sz="1544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5180" y="5803142"/>
            <a:ext cx="4988063" cy="760382"/>
          </a:xfrm>
        </p:spPr>
        <p:txBody>
          <a:bodyPr anchor="ctr">
            <a:normAutofit/>
          </a:bodyPr>
          <a:lstStyle>
            <a:lvl1pPr marL="0" indent="0" algn="r">
              <a:buNone/>
              <a:defRPr sz="1213">
                <a:solidFill>
                  <a:schemeClr val="bg1"/>
                </a:solidFill>
              </a:defRPr>
            </a:lvl1pPr>
            <a:lvl2pPr marL="504200" indent="0">
              <a:buNone/>
              <a:defRPr sz="121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83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72" y="5175765"/>
            <a:ext cx="9343571" cy="624986"/>
          </a:xfrm>
        </p:spPr>
        <p:txBody>
          <a:bodyPr anchor="b">
            <a:normAutofit/>
          </a:bodyPr>
          <a:lstStyle>
            <a:lvl1pPr algn="l">
              <a:defRPr sz="2647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020" y="661364"/>
            <a:ext cx="9634709" cy="3922858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9672" y="5800751"/>
            <a:ext cx="9343571" cy="660201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4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9672" y="758132"/>
            <a:ext cx="9343571" cy="1194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672" y="2456992"/>
            <a:ext cx="9343571" cy="4003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1324" y="6568295"/>
            <a:ext cx="2495127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9672" y="6563524"/>
            <a:ext cx="569587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2223" y="6568295"/>
            <a:ext cx="901020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accent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4018" y="486683"/>
            <a:ext cx="3180782" cy="1191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988601" y="486683"/>
            <a:ext cx="3170130" cy="1191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761636" y="486683"/>
            <a:ext cx="3170130" cy="1191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91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504200" rtl="0" eaLnBrk="1" latinLnBrk="0" hangingPunct="1">
        <a:spcBef>
          <a:spcPct val="0"/>
        </a:spcBef>
        <a:buNone/>
        <a:defRPr sz="3088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37457" indent="-337457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985" kern="1200">
          <a:solidFill>
            <a:schemeClr val="tx2"/>
          </a:solidFill>
          <a:latin typeface="+mn-lt"/>
          <a:ea typeface="+mn-ea"/>
          <a:cs typeface="+mn-cs"/>
        </a:defRPr>
      </a:lvl1pPr>
      <a:lvl2pPr marL="694764" indent="-337457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764" kern="1200">
          <a:solidFill>
            <a:schemeClr val="tx2"/>
          </a:solidFill>
          <a:latin typeface="+mn-lt"/>
          <a:ea typeface="+mn-ea"/>
          <a:cs typeface="+mn-cs"/>
        </a:defRPr>
      </a:lvl2pPr>
      <a:lvl3pPr marL="992520" indent="-297756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544" kern="1200">
          <a:solidFill>
            <a:schemeClr val="tx2"/>
          </a:solidFill>
          <a:latin typeface="+mn-lt"/>
          <a:ea typeface="+mn-ea"/>
          <a:cs typeface="+mn-cs"/>
        </a:defRPr>
      </a:lvl3pPr>
      <a:lvl4pPr marL="1369678" indent="-258055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4pPr>
      <a:lvl5pPr marL="1766686" indent="-258055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5pPr>
      <a:lvl6pPr marL="2095320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6pPr>
      <a:lvl7pPr marL="2426160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7pPr>
      <a:lvl8pPr marL="2757000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8pPr>
      <a:lvl9pPr marL="3087840" indent="-252100" algn="l" defTabSz="504200" rtl="0" eaLnBrk="1" latinLnBrk="0" hangingPunct="1">
        <a:spcBef>
          <a:spcPct val="20000"/>
        </a:spcBef>
        <a:spcAft>
          <a:spcPts val="662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32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oeqalagos.com" TargetMode="External"/><Relationship Id="rId2" Type="http://schemas.openxmlformats.org/officeDocument/2006/relationships/hyperlink" Target="mailto:info@oeqalago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oeqalagos.com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mailto:support@oeqalagos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900" y="2105025"/>
            <a:ext cx="10080052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EDUCATION QUALITY ASSURANCE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8500" y="3503746"/>
            <a:ext cx="8915400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44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PRIVATE EDUCATION AND SPECIAL PROGRAMMES </a:t>
            </a:r>
            <a:r>
              <a:rPr sz="4400" b="1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DEPARTMENT</a:t>
            </a:r>
            <a:endParaRPr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7200" y="6067425"/>
            <a:ext cx="6858000" cy="113159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" algn="ctr">
              <a:lnSpc>
                <a:spcPct val="150000"/>
              </a:lnSpc>
              <a:spcBef>
                <a:spcPts val="340"/>
              </a:spcBef>
            </a:pPr>
            <a:r>
              <a:rPr sz="1600" b="1" spc="-90" dirty="0">
                <a:solidFill>
                  <a:srgbClr val="2E5496"/>
                </a:solidFill>
                <a:latin typeface="Arial"/>
                <a:cs typeface="Arial"/>
              </a:rPr>
              <a:t>Office </a:t>
            </a:r>
            <a:r>
              <a:rPr sz="1600" b="1" spc="-85" dirty="0">
                <a:solidFill>
                  <a:srgbClr val="2E5496"/>
                </a:solidFill>
                <a:latin typeface="Arial"/>
                <a:cs typeface="Arial"/>
              </a:rPr>
              <a:t>of </a:t>
            </a:r>
            <a:r>
              <a:rPr sz="1600" b="1" spc="-100" dirty="0">
                <a:solidFill>
                  <a:srgbClr val="2E5496"/>
                </a:solidFill>
                <a:latin typeface="Arial"/>
                <a:cs typeface="Arial"/>
              </a:rPr>
              <a:t>Education </a:t>
            </a:r>
            <a:r>
              <a:rPr sz="1600" b="1" spc="-95" dirty="0">
                <a:solidFill>
                  <a:srgbClr val="2E5496"/>
                </a:solidFill>
                <a:latin typeface="Arial"/>
                <a:cs typeface="Arial"/>
              </a:rPr>
              <a:t>Quality</a:t>
            </a:r>
            <a:r>
              <a:rPr sz="1600" b="1" spc="65" dirty="0">
                <a:solidFill>
                  <a:srgbClr val="2E5496"/>
                </a:solidFill>
                <a:latin typeface="Arial"/>
                <a:cs typeface="Arial"/>
              </a:rPr>
              <a:t> </a:t>
            </a:r>
            <a:r>
              <a:rPr sz="1600" b="1" spc="-105" dirty="0">
                <a:solidFill>
                  <a:srgbClr val="2E5496"/>
                </a:solidFill>
                <a:latin typeface="Arial"/>
                <a:cs typeface="Arial"/>
              </a:rPr>
              <a:t>Assurance</a:t>
            </a:r>
            <a:endParaRPr sz="1600" dirty="0">
              <a:latin typeface="Arial"/>
              <a:cs typeface="Arial"/>
            </a:endParaRPr>
          </a:p>
          <a:p>
            <a:pPr marL="3810" algn="ctr">
              <a:lnSpc>
                <a:spcPct val="150000"/>
              </a:lnSpc>
              <a:spcBef>
                <a:spcPts val="240"/>
              </a:spcBef>
            </a:pPr>
            <a:r>
              <a:rPr sz="1600" b="1" spc="-105" dirty="0">
                <a:solidFill>
                  <a:srgbClr val="2E5496"/>
                </a:solidFill>
                <a:latin typeface="Arial"/>
                <a:cs typeface="Arial"/>
              </a:rPr>
              <a:t>Block </a:t>
            </a:r>
            <a:r>
              <a:rPr sz="1600" b="1" spc="-80" dirty="0">
                <a:solidFill>
                  <a:srgbClr val="2E5496"/>
                </a:solidFill>
                <a:latin typeface="Arial"/>
                <a:cs typeface="Arial"/>
              </a:rPr>
              <a:t>5, </a:t>
            </a:r>
            <a:r>
              <a:rPr sz="1600" b="1" spc="-70" dirty="0">
                <a:solidFill>
                  <a:srgbClr val="2E5496"/>
                </a:solidFill>
                <a:latin typeface="Arial"/>
                <a:cs typeface="Arial"/>
              </a:rPr>
              <a:t>1</a:t>
            </a:r>
            <a:r>
              <a:rPr sz="1400" b="1" spc="-104" baseline="47008" dirty="0">
                <a:solidFill>
                  <a:srgbClr val="2E5496"/>
                </a:solidFill>
                <a:latin typeface="Arial"/>
                <a:cs typeface="Arial"/>
              </a:rPr>
              <a:t>st </a:t>
            </a:r>
            <a:r>
              <a:rPr sz="1600" b="1" spc="-85" dirty="0">
                <a:solidFill>
                  <a:srgbClr val="2E5496"/>
                </a:solidFill>
                <a:latin typeface="Arial"/>
                <a:cs typeface="Arial"/>
              </a:rPr>
              <a:t>Floor, </a:t>
            </a:r>
            <a:r>
              <a:rPr sz="1600" b="1" spc="-110" dirty="0">
                <a:solidFill>
                  <a:srgbClr val="2E5496"/>
                </a:solidFill>
                <a:latin typeface="Arial"/>
                <a:cs typeface="Arial"/>
              </a:rPr>
              <a:t>The </a:t>
            </a:r>
            <a:r>
              <a:rPr sz="1600" b="1" spc="-90" dirty="0">
                <a:solidFill>
                  <a:srgbClr val="2E5496"/>
                </a:solidFill>
                <a:latin typeface="Arial"/>
                <a:cs typeface="Arial"/>
              </a:rPr>
              <a:t>Secretariat, </a:t>
            </a:r>
            <a:r>
              <a:rPr sz="1600" b="1" spc="-110" dirty="0">
                <a:solidFill>
                  <a:srgbClr val="2E5496"/>
                </a:solidFill>
                <a:latin typeface="Arial"/>
                <a:cs typeface="Arial"/>
              </a:rPr>
              <a:t>Obafemi </a:t>
            </a:r>
            <a:r>
              <a:rPr sz="1600" b="1" spc="-114" dirty="0">
                <a:solidFill>
                  <a:srgbClr val="2E5496"/>
                </a:solidFill>
                <a:latin typeface="Arial"/>
                <a:cs typeface="Arial"/>
              </a:rPr>
              <a:t>Awolowo </a:t>
            </a:r>
            <a:r>
              <a:rPr sz="1600" b="1" spc="-110" dirty="0">
                <a:solidFill>
                  <a:srgbClr val="2E5496"/>
                </a:solidFill>
                <a:latin typeface="Arial"/>
                <a:cs typeface="Arial"/>
              </a:rPr>
              <a:t>Way, </a:t>
            </a:r>
            <a:r>
              <a:rPr sz="1600" b="1" spc="-80" dirty="0">
                <a:solidFill>
                  <a:srgbClr val="2E5496"/>
                </a:solidFill>
                <a:latin typeface="Arial"/>
                <a:cs typeface="Arial"/>
              </a:rPr>
              <a:t>Ikeja, </a:t>
            </a:r>
            <a:r>
              <a:rPr sz="1600" b="1" spc="-100" dirty="0">
                <a:solidFill>
                  <a:srgbClr val="2E5496"/>
                </a:solidFill>
                <a:latin typeface="Arial"/>
                <a:cs typeface="Arial"/>
              </a:rPr>
              <a:t>Lagos,</a:t>
            </a:r>
            <a:r>
              <a:rPr sz="1600" b="1" spc="-85" dirty="0">
                <a:solidFill>
                  <a:srgbClr val="2E5496"/>
                </a:solidFill>
                <a:latin typeface="Arial"/>
                <a:cs typeface="Arial"/>
              </a:rPr>
              <a:t> Nigeria.</a:t>
            </a:r>
            <a:endParaRPr sz="1600" dirty="0">
              <a:latin typeface="Arial"/>
              <a:cs typeface="Arial"/>
            </a:endParaRPr>
          </a:p>
          <a:p>
            <a:pPr marL="1905" algn="ctr">
              <a:lnSpc>
                <a:spcPct val="150000"/>
              </a:lnSpc>
            </a:pPr>
            <a:r>
              <a:rPr sz="1600" b="1" spc="-90" dirty="0">
                <a:solidFill>
                  <a:srgbClr val="2E5496"/>
                </a:solidFill>
                <a:latin typeface="Arial"/>
                <a:cs typeface="Arial"/>
              </a:rPr>
              <a:t>E-mail: </a:t>
            </a:r>
            <a:r>
              <a:rPr sz="1600" b="1" u="sng" spc="-105" dirty="0">
                <a:solidFill>
                  <a:srgbClr val="2E5496"/>
                </a:solidFill>
                <a:uFill>
                  <a:solidFill>
                    <a:srgbClr val="2E5496"/>
                  </a:solidFill>
                </a:uFill>
                <a:latin typeface="Arial"/>
                <a:cs typeface="Arial"/>
                <a:hlinkClick r:id="rId2"/>
              </a:rPr>
              <a:t>info@oeqalagos.com</a:t>
            </a:r>
            <a:r>
              <a:rPr sz="1600" b="1" u="sng" spc="5" dirty="0">
                <a:solidFill>
                  <a:srgbClr val="2E5496"/>
                </a:solidFill>
                <a:uFill>
                  <a:solidFill>
                    <a:srgbClr val="2E5496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b="1" u="sng" spc="-110" dirty="0">
                <a:solidFill>
                  <a:srgbClr val="2E5496"/>
                </a:solidFill>
                <a:uFill>
                  <a:solidFill>
                    <a:srgbClr val="2E5496"/>
                  </a:solidFill>
                </a:uFill>
                <a:latin typeface="Arial"/>
                <a:cs typeface="Arial"/>
                <a:hlinkClick r:id="rId3"/>
              </a:rPr>
              <a:t>support@oeqalagos.com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0" y="428625"/>
            <a:ext cx="2819400" cy="152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943" y="5067049"/>
            <a:ext cx="8941781" cy="48342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841029" y="5693668"/>
            <a:ext cx="6768668" cy="730340"/>
            <a:chOff x="-198403" y="8728737"/>
            <a:chExt cx="7949680" cy="72813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-21123" y="8728737"/>
              <a:ext cx="7772400" cy="728134"/>
            </a:xfrm>
            <a:prstGeom prst="rect">
              <a:avLst/>
            </a:prstGeom>
            <a:solidFill>
              <a:srgbClr val="2E3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753" tIns="34377" rIns="68753" bIns="34377" anchor="t" anchorCtr="0" upright="1">
              <a:noAutofit/>
            </a:bodyPr>
            <a:lstStyle/>
            <a:p>
              <a:endParaRPr lang="en-US" sz="1805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8" name="object 5"/>
            <p:cNvSpPr txBox="1"/>
            <p:nvPr/>
          </p:nvSpPr>
          <p:spPr>
            <a:xfrm>
              <a:off x="-198403" y="8907884"/>
              <a:ext cx="3078052" cy="263460"/>
            </a:xfrm>
            <a:prstGeom prst="rect">
              <a:avLst/>
            </a:prstGeom>
          </p:spPr>
          <p:txBody>
            <a:bodyPr vert="horz" wrap="square" lIns="0" tIns="32467" rIns="0" bIns="0" rtlCol="0">
              <a:spAutoFit/>
            </a:bodyPr>
            <a:lstStyle/>
            <a:p>
              <a:pPr marL="955" algn="ctr">
                <a:spcBef>
                  <a:spcPts val="256"/>
                </a:spcBef>
              </a:pPr>
              <a:r>
                <a:rPr lang="en-US" sz="1504" b="1" spc="-79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2E5496"/>
                    </a:solidFill>
                  </a:uFill>
                  <a:cs typeface="Arial" panose="020B0604020202020204" pitchFamily="34" charset="0"/>
                </a:rPr>
                <a:t>www.oeqalagos.com</a:t>
              </a:r>
              <a:endParaRPr sz="150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endParaRPr>
            </a:p>
          </p:txBody>
        </p:sp>
        <p:sp>
          <p:nvSpPr>
            <p:cNvPr id="19" name="object 5"/>
            <p:cNvSpPr txBox="1"/>
            <p:nvPr/>
          </p:nvSpPr>
          <p:spPr>
            <a:xfrm>
              <a:off x="4673225" y="8907884"/>
              <a:ext cx="3078052" cy="532589"/>
            </a:xfrm>
            <a:prstGeom prst="rect">
              <a:avLst/>
            </a:prstGeom>
          </p:spPr>
          <p:txBody>
            <a:bodyPr vert="horz" wrap="square" lIns="0" tIns="32467" rIns="0" bIns="0" rtlCol="0">
              <a:spAutoFit/>
            </a:bodyPr>
            <a:lstStyle/>
            <a:p>
              <a:pPr marL="955" algn="ctr">
                <a:spcBef>
                  <a:spcPts val="256"/>
                </a:spcBef>
              </a:pPr>
              <a:r>
                <a:rPr lang="en-US" sz="1504" b="1" spc="-79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>
                    <a:solidFill>
                      <a:srgbClr val="2E5496"/>
                    </a:solidFill>
                  </a:uFill>
                  <a:cs typeface="Arial" panose="020B0604020202020204" pitchFamily="34" charset="0"/>
                </a:rPr>
                <a:t>www. lagoslearnstogether.com</a:t>
              </a:r>
            </a:p>
            <a:p>
              <a:pPr marL="955" algn="ctr">
                <a:spcBef>
                  <a:spcPts val="256"/>
                </a:spcBef>
              </a:pPr>
              <a:endParaRPr sz="150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48005" y="4577003"/>
            <a:ext cx="6647511" cy="556569"/>
            <a:chOff x="-21123" y="7278982"/>
            <a:chExt cx="7772400" cy="740223"/>
          </a:xfrm>
        </p:grpSpPr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-21123" y="7278982"/>
              <a:ext cx="7772400" cy="740223"/>
            </a:xfrm>
            <a:prstGeom prst="rect">
              <a:avLst/>
            </a:prstGeom>
            <a:solidFill>
              <a:srgbClr val="2E3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753" tIns="34377" rIns="68753" bIns="34377" anchor="t" anchorCtr="0" upright="1">
              <a:noAutofit/>
            </a:bodyPr>
            <a:lstStyle/>
            <a:p>
              <a:endParaRPr lang="en-US" sz="1504" dirty="0">
                <a:latin typeface="Arial Black" panose="020B0A04020102020204" pitchFamily="34" charset="0"/>
              </a:endParaRPr>
            </a:p>
          </p:txBody>
        </p:sp>
        <p:sp>
          <p:nvSpPr>
            <p:cNvPr id="16" name="object 5"/>
            <p:cNvSpPr txBox="1"/>
            <p:nvPr/>
          </p:nvSpPr>
          <p:spPr>
            <a:xfrm>
              <a:off x="1971197" y="7381071"/>
              <a:ext cx="3836292" cy="597398"/>
            </a:xfrm>
            <a:prstGeom prst="rect">
              <a:avLst/>
            </a:prstGeom>
          </p:spPr>
          <p:txBody>
            <a:bodyPr vert="horz" wrap="square" lIns="0" tIns="32467" rIns="0" bIns="0" rtlCol="0">
              <a:spAutoFit/>
            </a:bodyPr>
            <a:lstStyle/>
            <a:p>
              <a:pPr marL="955" algn="ctr"/>
              <a:r>
                <a:rPr sz="1353" b="1" spc="-79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Block </a:t>
              </a:r>
              <a:r>
                <a:rPr sz="1353" b="1" spc="-6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5, </a:t>
              </a:r>
              <a:r>
                <a:rPr sz="1353" b="1" spc="-53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1</a:t>
              </a:r>
              <a:r>
                <a:rPr sz="1353" b="1" spc="-78" baseline="47008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st </a:t>
              </a:r>
              <a:r>
                <a:rPr sz="1353" b="1" spc="-64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Floor,</a:t>
              </a:r>
              <a:r>
                <a:rPr lang="en-US" sz="1353" b="1" spc="-64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 Ministry of Education,</a:t>
              </a:r>
            </a:p>
            <a:p>
              <a:pPr marL="955" algn="ctr"/>
              <a:r>
                <a:rPr sz="1353" b="1" spc="-83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The </a:t>
              </a:r>
              <a:r>
                <a:rPr sz="1353" b="1" spc="-68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Secretariat, </a:t>
              </a:r>
              <a:r>
                <a:rPr sz="1353" b="1" spc="-6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Ikeja, </a:t>
              </a:r>
              <a:r>
                <a:rPr sz="1353" b="1" spc="-7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Lagos,</a:t>
              </a:r>
              <a:r>
                <a:rPr sz="1353" b="1" spc="-64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anose="020B0604020202020204" pitchFamily="34" charset="0"/>
                </a:rPr>
                <a:t> Nigeria.</a:t>
              </a:r>
              <a:endParaRPr lang="en-US" sz="1353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endParaRPr>
            </a:p>
          </p:txBody>
        </p:sp>
      </p:grpSp>
      <p:sp>
        <p:nvSpPr>
          <p:cNvPr id="17" name="object 5"/>
          <p:cNvSpPr txBox="1"/>
          <p:nvPr/>
        </p:nvSpPr>
        <p:spPr>
          <a:xfrm>
            <a:off x="2255766" y="6424008"/>
            <a:ext cx="5826528" cy="449180"/>
          </a:xfrm>
          <a:prstGeom prst="rect">
            <a:avLst/>
          </a:prstGeom>
        </p:spPr>
        <p:txBody>
          <a:bodyPr vert="horz" wrap="square" lIns="0" tIns="32467" rIns="0" bIns="0" rtlCol="0">
            <a:spAutoFit/>
          </a:bodyPr>
          <a:lstStyle/>
          <a:p>
            <a:pPr marL="955" algn="ctr">
              <a:spcBef>
                <a:spcPts val="256"/>
              </a:spcBef>
            </a:pPr>
            <a:r>
              <a:rPr lang="en-US" sz="1353" b="1" u="sng" spc="-79" dirty="0">
                <a:solidFill>
                  <a:schemeClr val="bg1"/>
                </a:solidFill>
                <a:uFill>
                  <a:solidFill>
                    <a:srgbClr val="2E5496"/>
                  </a:solidFill>
                </a:uFill>
                <a:cs typeface="Arial" panose="020B0604020202020204" pitchFamily="34" charset="0"/>
                <a:hlinkClick r:id="rId3"/>
              </a:rPr>
              <a:t>inf</a:t>
            </a:r>
            <a:r>
              <a:rPr sz="1353" b="1" u="sng" spc="-79" dirty="0">
                <a:solidFill>
                  <a:schemeClr val="bg1"/>
                </a:solidFill>
                <a:uFill>
                  <a:solidFill>
                    <a:srgbClr val="2E5496"/>
                  </a:solidFill>
                </a:uFill>
                <a:cs typeface="Arial" panose="020B0604020202020204" pitchFamily="34" charset="0"/>
                <a:hlinkClick r:id="rId3"/>
              </a:rPr>
              <a:t>o@oeqalagos.com</a:t>
            </a:r>
            <a:r>
              <a:rPr lang="en-US" sz="1353" b="1" spc="4" dirty="0">
                <a:solidFill>
                  <a:schemeClr val="bg1"/>
                </a:solidFill>
                <a:uFill>
                  <a:solidFill>
                    <a:srgbClr val="2E5496"/>
                  </a:solidFill>
                </a:uFill>
                <a:cs typeface="Arial" panose="020B0604020202020204" pitchFamily="34" charset="0"/>
              </a:rPr>
              <a:t>,                                                                                    </a:t>
            </a:r>
            <a:r>
              <a:rPr sz="1353" b="1" spc="-83" dirty="0">
                <a:solidFill>
                  <a:schemeClr val="bg1"/>
                </a:solidFill>
                <a:uFill>
                  <a:solidFill>
                    <a:srgbClr val="2E5496"/>
                  </a:solidFill>
                </a:uFill>
                <a:cs typeface="Arial" panose="020B0604020202020204" pitchFamily="34" charset="0"/>
                <a:hlinkClick r:id="rId4"/>
              </a:rPr>
              <a:t>support@oeqalagos.com</a:t>
            </a:r>
            <a:endParaRPr sz="1353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29943" y="2439964"/>
            <a:ext cx="9363528" cy="1968776"/>
            <a:chOff x="-24266" y="429808"/>
            <a:chExt cx="7772400" cy="1932392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-24266" y="429808"/>
              <a:ext cx="7772400" cy="1932392"/>
            </a:xfrm>
            <a:prstGeom prst="rect">
              <a:avLst/>
            </a:prstGeom>
            <a:solidFill>
              <a:srgbClr val="2E3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68753" tIns="34377" rIns="68753" bIns="34377" anchor="t" anchorCtr="0" upright="1">
              <a:noAutofit/>
            </a:bodyPr>
            <a:lstStyle/>
            <a:p>
              <a:endParaRPr lang="en-US" sz="1353" dirty="0">
                <a:latin typeface="Arial Black" panose="020B0A04020102020204" pitchFamily="34" charset="0"/>
              </a:endParaRPr>
            </a:p>
          </p:txBody>
        </p:sp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06" y="690832"/>
              <a:ext cx="1054629" cy="1062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8525" y="678450"/>
              <a:ext cx="1179897" cy="1202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389910" y="1141176"/>
              <a:ext cx="5708711" cy="3178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504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OFFICE OF EDUCATION QUALITY ASSURANCE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1797313" y="1778263"/>
              <a:ext cx="3886200" cy="40857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en-US" sz="2105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  <a:ea typeface="Calibri" panose="020F0502020204030204" pitchFamily="34" charset="0"/>
                  <a:cs typeface="Arial" panose="020B0604020202020204" pitchFamily="34" charset="0"/>
                </a:rPr>
                <a:t>Excellence in Education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40414" y="1161255"/>
              <a:ext cx="3886200" cy="31782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en-US" sz="1504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(OEQA)</a:t>
              </a:r>
            </a:p>
          </p:txBody>
        </p:sp>
      </p:grpSp>
      <p:sp>
        <p:nvSpPr>
          <p:cNvPr id="23" name="object 5"/>
          <p:cNvSpPr txBox="1"/>
          <p:nvPr/>
        </p:nvSpPr>
        <p:spPr>
          <a:xfrm>
            <a:off x="2527300" y="1231525"/>
            <a:ext cx="6324600" cy="771448"/>
          </a:xfrm>
          <a:prstGeom prst="rect">
            <a:avLst/>
          </a:prstGeom>
        </p:spPr>
        <p:txBody>
          <a:bodyPr vert="horz" wrap="square" lIns="0" tIns="32467" rIns="0" bIns="0" rtlCol="0">
            <a:spAutoFit/>
          </a:bodyPr>
          <a:lstStyle/>
          <a:p>
            <a:pPr marL="955" algn="ctr">
              <a:spcBef>
                <a:spcPts val="256"/>
              </a:spcBef>
            </a:pPr>
            <a:r>
              <a:rPr lang="en-US" sz="4800" b="1" spc="-79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2E5496"/>
                  </a:solidFill>
                </a:uFill>
                <a:latin typeface="Arial Black" panose="020B0A040201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0825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326" y="800935"/>
            <a:ext cx="9755973" cy="6268832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41300">
              <a:lnSpc>
                <a:spcPct val="150000"/>
              </a:lnSpc>
              <a:spcBef>
                <a:spcPts val="795"/>
              </a:spcBef>
            </a:pPr>
            <a:r>
              <a:rPr sz="28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The </a:t>
            </a:r>
            <a:r>
              <a:rPr lang="en-US" sz="28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PESP Department is responsible for the provision of guidelines and policy directives to private schools on important matters of education. </a:t>
            </a:r>
          </a:p>
          <a:p>
            <a:pPr marL="241300">
              <a:lnSpc>
                <a:spcPct val="150000"/>
              </a:lnSpc>
              <a:spcBef>
                <a:spcPts val="795"/>
              </a:spcBef>
            </a:pPr>
            <a:r>
              <a:rPr lang="en-US" sz="28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The Departments comprises of Five (5) Units .</a:t>
            </a:r>
          </a:p>
          <a:p>
            <a:pPr marL="698500" indent="-457200">
              <a:lnSpc>
                <a:spcPct val="150000"/>
              </a:lnSpc>
              <a:spcBef>
                <a:spcPts val="795"/>
              </a:spcBef>
              <a:buFont typeface="+mj-lt"/>
              <a:buAutoNum type="arabicPeriod"/>
            </a:pPr>
            <a:r>
              <a:rPr lang="en-US" sz="32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Education Quality Assurance Services Unit (School Pre-Reg)</a:t>
            </a:r>
          </a:p>
          <a:p>
            <a:pPr marL="698500" indent="-457200">
              <a:lnSpc>
                <a:spcPct val="150000"/>
              </a:lnSpc>
              <a:spcBef>
                <a:spcPts val="795"/>
              </a:spcBef>
              <a:buFont typeface="+mj-lt"/>
              <a:buAutoNum type="arabicPeriod"/>
            </a:pPr>
            <a:r>
              <a:rPr lang="en-US" sz="32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School Approval Unit</a:t>
            </a:r>
          </a:p>
          <a:p>
            <a:pPr marL="698500" indent="-457200">
              <a:lnSpc>
                <a:spcPct val="150000"/>
              </a:lnSpc>
              <a:spcBef>
                <a:spcPts val="795"/>
              </a:spcBef>
              <a:buFont typeface="+mj-lt"/>
              <a:buAutoNum type="arabicPeriod"/>
            </a:pPr>
            <a:r>
              <a:rPr lang="en-US" sz="32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Verification And Documentation Unit (Access &amp; Revenue)</a:t>
            </a:r>
          </a:p>
          <a:p>
            <a:pPr marL="698500" indent="-457200">
              <a:lnSpc>
                <a:spcPct val="150000"/>
              </a:lnSpc>
              <a:spcBef>
                <a:spcPts val="795"/>
              </a:spcBef>
              <a:buFont typeface="+mj-lt"/>
              <a:buAutoNum type="arabicPeriod"/>
            </a:pPr>
            <a:r>
              <a:rPr lang="en-US" sz="32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Accreditation Unit (WAEC &amp; BECE)</a:t>
            </a:r>
          </a:p>
          <a:p>
            <a:pPr marL="698500" indent="-457200">
              <a:lnSpc>
                <a:spcPct val="150000"/>
              </a:lnSpc>
              <a:spcBef>
                <a:spcPts val="795"/>
              </a:spcBef>
              <a:buFont typeface="+mj-lt"/>
              <a:buAutoNum type="arabicPeriod"/>
            </a:pPr>
            <a:r>
              <a:rPr lang="en-US" sz="32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Special Programmes and  Intervention Unit </a:t>
            </a:r>
            <a:endParaRPr lang="en-US" sz="2800" spc="-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Arial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2300" y="3604471"/>
            <a:ext cx="9755974" cy="3562506"/>
            <a:chOff x="548381" y="2098754"/>
            <a:chExt cx="9372600" cy="3990007"/>
          </a:xfrm>
        </p:grpSpPr>
        <p:sp>
          <p:nvSpPr>
            <p:cNvPr id="11" name="Rectangle 10"/>
            <p:cNvSpPr/>
            <p:nvPr/>
          </p:nvSpPr>
          <p:spPr>
            <a:xfrm>
              <a:off x="548381" y="2098754"/>
              <a:ext cx="9372600" cy="39900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object 2"/>
            <p:cNvSpPr txBox="1"/>
            <p:nvPr/>
          </p:nvSpPr>
          <p:spPr>
            <a:xfrm>
              <a:off x="952211" y="2833991"/>
              <a:ext cx="7307095" cy="541482"/>
            </a:xfrm>
            <a:prstGeom prst="rect">
              <a:avLst/>
            </a:prstGeom>
          </p:spPr>
          <p:txBody>
            <a:bodyPr vert="horz" wrap="square" lIns="0" tIns="113030" rIns="0" bIns="0" rtlCol="0">
              <a:spAutoFit/>
            </a:bodyPr>
            <a:lstStyle/>
            <a:p>
              <a:pPr marL="297815" indent="-285750">
                <a:lnSpc>
                  <a:spcPct val="100000"/>
                </a:lnSpc>
                <a:spcBef>
                  <a:spcPts val="890"/>
                </a:spcBef>
                <a:buFont typeface="Arial" panose="020B0604020202020204" pitchFamily="34" charset="0"/>
                <a:buChar char="•"/>
                <a:tabLst>
                  <a:tab pos="241935" algn="l"/>
                </a:tabLst>
              </a:pPr>
              <a:endParaRPr lang="en-US" sz="2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endParaRPr>
            </a:p>
          </p:txBody>
        </p:sp>
        <p:sp>
          <p:nvSpPr>
            <p:cNvPr id="9" name="object 2"/>
            <p:cNvSpPr txBox="1"/>
            <p:nvPr/>
          </p:nvSpPr>
          <p:spPr>
            <a:xfrm>
              <a:off x="897315" y="4971746"/>
              <a:ext cx="8379628" cy="541482"/>
            </a:xfrm>
            <a:prstGeom prst="rect">
              <a:avLst/>
            </a:prstGeom>
          </p:spPr>
          <p:txBody>
            <a:bodyPr vert="horz" wrap="square" lIns="0" tIns="113030" rIns="0" bIns="0" rtlCol="0">
              <a:spAutoFit/>
            </a:bodyPr>
            <a:lstStyle/>
            <a:p>
              <a:pPr marL="297815" indent="-285750">
                <a:lnSpc>
                  <a:spcPct val="100000"/>
                </a:lnSpc>
                <a:spcBef>
                  <a:spcPts val="890"/>
                </a:spcBef>
                <a:buFont typeface="Arial" panose="020B0604020202020204" pitchFamily="34" charset="0"/>
                <a:buChar char="•"/>
                <a:tabLst>
                  <a:tab pos="241935" algn="l"/>
                </a:tabLst>
              </a:pPr>
              <a:endParaRPr lang="en-US" sz="2400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88900" y="216160"/>
            <a:ext cx="10058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INTRODUCTION - </a:t>
            </a:r>
            <a:r>
              <a:rPr lang="en-GB" sz="3200"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BRIEF </a:t>
            </a: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/>
              </a:rPr>
              <a:t>OVERVIEW 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206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419225"/>
            <a:ext cx="9753600" cy="4973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Approval of Private Institutions below the tertiary level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Documentation, Site and Approval Inspections.</a:t>
            </a:r>
            <a:endParaRPr lang="en-US" sz="3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Organizing Special Programmes such as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Spelling Bee, School Invention Platform (SIP) Family Life and HIV Education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Updating and retrieving information from the database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26050" y="428625"/>
            <a:ext cx="80402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 startAt="2"/>
            </a:pPr>
            <a:r>
              <a:rPr lang="en-US" sz="4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FUNCTIONS OF THE DEPARTMENT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54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2300" y="1343025"/>
            <a:ext cx="9753600" cy="4973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Issuance of Demand Notice and collection of Annual Dues through the Central Billing System (CBS).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Organizing Stakeholders meeting with Private Schools.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Collaborating with PPRS on Annual School Census.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Reviewing of Guidelines on Establishment of Private Institutions </a:t>
            </a:r>
            <a:endParaRPr lang="en-US" sz="26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8100" y="581025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 startAt="2"/>
            </a:pPr>
            <a:r>
              <a:rPr lang="en-US" sz="4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FUNCTIONS OF THE DEPARTMENT..2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69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7378" y="1079714"/>
            <a:ext cx="9693007" cy="5989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Pre-Registration 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Replacement of Loss of Approval Letters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of Ownership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of School Location / Address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of School Name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Confirmation of School Status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 for list of schools</a:t>
            </a:r>
          </a:p>
          <a:p>
            <a:pPr marL="722313" lvl="2" indent="-45085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Voluntary Closure/Suspension of School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500" y="352425"/>
            <a:ext cx="1005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Unit Activities – </a:t>
            </a:r>
            <a:r>
              <a:rPr lang="en-U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Education Quality Assurance Unit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454498" y="930026"/>
            <a:ext cx="9480014" cy="3311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/Revisit Inspection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Inspection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Approval Fee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Issuance of Approval Letters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900" y="160585"/>
            <a:ext cx="10058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III. Unit Activities -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School Approval Unit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CEA9B68-EE50-111B-6ACF-79F0F0A41DEA}"/>
              </a:ext>
            </a:extLst>
          </p:cNvPr>
          <p:cNvGrpSpPr/>
          <p:nvPr/>
        </p:nvGrpSpPr>
        <p:grpSpPr>
          <a:xfrm>
            <a:off x="165100" y="4241510"/>
            <a:ext cx="9906000" cy="3654715"/>
            <a:chOff x="186613" y="1565553"/>
            <a:chExt cx="12888686" cy="564713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ED1F738-F62F-D5A4-26F0-4EC2CA17A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6613" y="1565553"/>
              <a:ext cx="12888686" cy="5647138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B2AF58E-04E7-4840-6449-B193A223FA59}"/>
                </a:ext>
              </a:extLst>
            </p:cNvPr>
            <p:cNvSpPr/>
            <p:nvPr/>
          </p:nvSpPr>
          <p:spPr>
            <a:xfrm>
              <a:off x="647020" y="5212267"/>
              <a:ext cx="3594901" cy="686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GB" sz="2105" b="1" dirty="0">
                  <a:solidFill>
                    <a:prstClr val="black"/>
                  </a:solidFill>
                  <a:effectLst>
                    <a:glow>
                      <a:srgbClr val="000000"/>
                    </a:glow>
                    <a:outerShdw blurRad="38100" dist="19050" dir="2700000" algn="tl">
                      <a:prstClr val="black">
                        <a:alpha val="40000"/>
                      </a:prstClr>
                    </a:outerShdw>
                    <a:reflection stA="0" endPos="0" fadeDir="0" sx="0" sy="0"/>
                  </a:effectLst>
                  <a:latin typeface="Arial Narrow" panose="020B0606020202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School Pre-Registration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D77B499-F890-2B00-480F-B7BA61D22CA8}"/>
                </a:ext>
              </a:extLst>
            </p:cNvPr>
            <p:cNvSpPr/>
            <p:nvPr/>
          </p:nvSpPr>
          <p:spPr>
            <a:xfrm>
              <a:off x="6395213" y="2161364"/>
              <a:ext cx="3021405" cy="686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GB" sz="2105" b="1" dirty="0">
                  <a:effectLst>
                    <a:glow>
                      <a:srgbClr val="000000"/>
                    </a:glow>
                    <a:outerShdw blurRad="38100" dist="19050" dir="2700000" algn="tl">
                      <a:schemeClr val="dk1">
                        <a:alpha val="40000"/>
                      </a:schemeClr>
                    </a:outerShdw>
                    <a:reflection stA="0" endPos="0" fadeDir="0" sx="0" sy="0"/>
                  </a:effectLst>
                  <a:latin typeface="Arial Narrow" panose="020B0606020202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School Registration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F22E1B0-3DEF-0B9E-6F31-1E9CB5E38BC8}"/>
                </a:ext>
              </a:extLst>
            </p:cNvPr>
            <p:cNvSpPr/>
            <p:nvPr/>
          </p:nvSpPr>
          <p:spPr>
            <a:xfrm>
              <a:off x="9298895" y="5212267"/>
              <a:ext cx="3174905" cy="6868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GB" sz="2105" b="1" dirty="0">
                  <a:effectLst>
                    <a:glow>
                      <a:srgbClr val="000000"/>
                    </a:glow>
                    <a:outerShdw blurRad="38100" dist="19050" dir="2700000" algn="tl">
                      <a:schemeClr val="dk1">
                        <a:alpha val="40000"/>
                      </a:schemeClr>
                    </a:outerShdw>
                    <a:reflection stA="0" endPos="0" fadeDir="0" sx="0" sy="0"/>
                  </a:effectLst>
                  <a:latin typeface="Arial Narrow" panose="020B0606020202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Provisional Approval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653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8389" y="428625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ACCREDITATION UNIT</a:t>
            </a:r>
          </a:p>
        </p:txBody>
      </p:sp>
      <p:sp>
        <p:nvSpPr>
          <p:cNvPr id="2" name="Rectangle 1"/>
          <p:cNvSpPr/>
          <p:nvPr/>
        </p:nvSpPr>
        <p:spPr>
          <a:xfrm>
            <a:off x="393700" y="1266825"/>
            <a:ext cx="9705567" cy="5908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Co-ordinates Full Scale Subject Recognition Inspection (SRI) to qualify new public and private schools for external examinations such as WAEC, NECO &amp; BECE.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objectives of the exercise are as follows;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of teachers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Availability and adequacy of facilities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Functionality of statutory records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makes available final Accreditation Report for 3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733" y="661889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Verification &amp; Documentation Unit </a:t>
            </a:r>
          </a:p>
          <a:p>
            <a:pPr algn="ctr"/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(Access &amp; Revenue)</a:t>
            </a:r>
          </a:p>
        </p:txBody>
      </p:sp>
      <p:sp>
        <p:nvSpPr>
          <p:cNvPr id="5" name="Rectangle 4"/>
          <p:cNvSpPr/>
          <p:nvPr/>
        </p:nvSpPr>
        <p:spPr>
          <a:xfrm>
            <a:off x="622300" y="1892061"/>
            <a:ext cx="9324567" cy="4815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annual due renewal form online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Generate Invoice as payment advice </a:t>
            </a: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 Clearance letters to Schools after payment and verification of required documents.</a:t>
            </a: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 to petitions &amp; Complaints from Schools as regards Annual Due.</a:t>
            </a: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317500" y="504825"/>
            <a:ext cx="970127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Special </a:t>
            </a:r>
            <a:r>
              <a:rPr lang="en-US" sz="3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Programmes</a:t>
            </a:r>
            <a:r>
              <a:rPr lang="en-US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, Coordination &amp; Intervention Unit </a:t>
            </a:r>
          </a:p>
        </p:txBody>
      </p:sp>
      <p:sp>
        <p:nvSpPr>
          <p:cNvPr id="2" name="Rectangle 1"/>
          <p:cNvSpPr/>
          <p:nvPr/>
        </p:nvSpPr>
        <p:spPr>
          <a:xfrm>
            <a:off x="522112" y="1089600"/>
            <a:ext cx="9472676" cy="588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Unit oversees specific programmes, coordinate and collate the monthly, quarterly and annual reports of the Department.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ACTIVITIES INCLUDE: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Spelling Bee Competition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–Day Governor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Invention Programme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United Nations Drug Free Day Celebration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 Aids Day Celebration</a:t>
            </a:r>
          </a:p>
        </p:txBody>
      </p:sp>
    </p:spTree>
    <p:extLst>
      <p:ext uri="{BB962C8B-B14F-4D97-AF65-F5344CB8AC3E}">
        <p14:creationId xmlns:p14="http://schemas.microsoft.com/office/powerpoint/2010/main" val="12747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3152</TotalTime>
  <Words>488</Words>
  <Application>Microsoft Office PowerPoint</Application>
  <PresentationFormat>Custom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Arial Narrow</vt:lpstr>
      <vt:lpstr>Arial Rounded MT Bold</vt:lpstr>
      <vt:lpstr>Comic Sans MS</vt:lpstr>
      <vt:lpstr>Gill Sans MT</vt:lpstr>
      <vt:lpstr>Symbol</vt:lpstr>
      <vt:lpstr>Wingdings</vt:lpstr>
      <vt:lpstr>Wingdings 2</vt:lpstr>
      <vt:lpstr>Dividend</vt:lpstr>
      <vt:lpstr>OFFICE OF EDUCATION QUALITY ASSURANCE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EDUCATION QUALITY ASSURANCE</dc:title>
  <dc:creator>Admin</dc:creator>
  <cp:lastModifiedBy>Sulaimon Ogunmuyiwa</cp:lastModifiedBy>
  <cp:revision>56</cp:revision>
  <cp:lastPrinted>2022-04-25T09:39:36Z</cp:lastPrinted>
  <dcterms:created xsi:type="dcterms:W3CDTF">2021-02-04T19:51:30Z</dcterms:created>
  <dcterms:modified xsi:type="dcterms:W3CDTF">2024-05-28T22:12:01Z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2021-02-04T00:00:00Z</vt:filetime>
  </property>
</Properties>
</file>