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2"/>
  </p:notesMasterIdLst>
  <p:sldIdLst>
    <p:sldId id="257" r:id="rId2"/>
    <p:sldId id="290" r:id="rId3"/>
    <p:sldId id="259" r:id="rId4"/>
    <p:sldId id="262" r:id="rId5"/>
    <p:sldId id="268" r:id="rId6"/>
    <p:sldId id="269" r:id="rId7"/>
    <p:sldId id="274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6760D-551F-4CBD-BDDE-A3BC27696B6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221F8-55B0-41A9-9C26-B4EED028A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42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3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31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7287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160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191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941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370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5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72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71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90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62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13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7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375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11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B956-AF1A-48F5-B819-E2335232A77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6F62CD-CB36-4CD8-918A-7B44C076A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17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2743200"/>
            <a:ext cx="5829300" cy="1771649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FROM THE </a:t>
            </a:r>
            <a:r>
              <a:rPr lang="en-US" sz="4000" b="1" dirty="0">
                <a:solidFill>
                  <a:schemeClr val="tx1"/>
                </a:solidFill>
                <a:latin typeface="+mn-lt"/>
              </a:rPr>
              <a:t>PERSPECTIVE OF QUALITY </a:t>
            </a:r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ASSURANCE DEPARTMENT</a:t>
            </a:r>
            <a:r>
              <a:rPr lang="en-US" sz="4000" b="1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4000" b="1" dirty="0">
                <a:solidFill>
                  <a:schemeClr val="tx1"/>
                </a:solidFill>
                <a:latin typeface="+mn-lt"/>
              </a:rPr>
            </a:br>
            <a:endParaRPr lang="en-US" sz="40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33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037" y="220645"/>
            <a:ext cx="6457950" cy="914399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latin typeface="+mn-lt"/>
              </a:rPr>
              <a:t>LEARNERS’ PERSONAL SKILLS AND PARTICIPATION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4693" y="1250789"/>
            <a:ext cx="6572250" cy="41148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b="1" u="sng" dirty="0">
                <a:solidFill>
                  <a:schemeClr val="tx1"/>
                </a:solidFill>
                <a:latin typeface="+mn-lt"/>
              </a:rPr>
              <a:t>KEY ISSUES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Learners’ conduct at break time and movement in the School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Bullying and other forms of harassment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Learner/learner and Staff/learner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relationship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Learners’ attendance in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School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Learners’ Representative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Council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Learners’ participation in co and extra-curricular activities to build their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skills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Giving Gifted learners and those with Special talents and abilities room to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thrive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Contribution to the community beyond the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School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Learners’ opportunities to work with staff and SBMC to solve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problems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Roles of learners in the development of School rules and decision that affect them</a:t>
            </a:r>
          </a:p>
        </p:txBody>
      </p:sp>
    </p:spTree>
    <p:extLst>
      <p:ext uri="{BB962C8B-B14F-4D97-AF65-F5344CB8AC3E}">
        <p14:creationId xmlns:p14="http://schemas.microsoft.com/office/powerpoint/2010/main" val="422496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857252"/>
            <a:ext cx="6515100" cy="8000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CURRICULUM AND OTHER ACTIVITIES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405765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KEY ISSUES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Extent of use of current National Curriculum and teachers’ guide (Scrutiny of lesson plans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Evidence of Scheme of work for all subjects drawn from the National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Curriculum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Access to all curricular options by learners including  learners with special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needs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Use, appropriateness and availability of textbooks and other instructional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materials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Promotion and participation in sports, the arts and other co and extracurricular activities </a:t>
            </a:r>
          </a:p>
        </p:txBody>
      </p:sp>
    </p:spTree>
    <p:extLst>
      <p:ext uri="{BB962C8B-B14F-4D97-AF65-F5344CB8AC3E}">
        <p14:creationId xmlns:p14="http://schemas.microsoft.com/office/powerpoint/2010/main" val="230883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1028700"/>
            <a:ext cx="6343650" cy="8001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>
                <a:latin typeface="+mn-lt"/>
              </a:rPr>
              <a:t>CARE, GUIDANCE AND SAFETY </a:t>
            </a: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0910" y="1239938"/>
            <a:ext cx="6572250" cy="42291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u="sng" dirty="0">
                <a:solidFill>
                  <a:schemeClr val="tx1"/>
                </a:solidFill>
                <a:latin typeface="+mn-lt"/>
              </a:rPr>
              <a:t>KEY ISSUES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Learners’ healthy lives and safety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Availability of Sickbay, fire extinguisher and sand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bucket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Learners’ supervision when they are not in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class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Learners’ access to medical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facilities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 err="1">
                <a:solidFill>
                  <a:schemeClr val="tx1"/>
                </a:solidFill>
                <a:latin typeface="+mn-lt"/>
              </a:rPr>
              <a:t>Programme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on awareness/sensitization of HIV &amp; AIDS, Ebola, Lassa fever, COVID-19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etc.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Procedure for responding to and reporting issues related to learners’ protection,  violence and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conflict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Guidance and counseling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unit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Open day and parent attendance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Support to learners from disadvantaged and challenged families to join school life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fully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Documented School rules with appropriate sanction for erring learners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Posters for cautions as regards safety within the school premises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Learners’ spiritual, emotional, moral and social wellbeing</a:t>
            </a:r>
          </a:p>
        </p:txBody>
      </p:sp>
    </p:spTree>
    <p:extLst>
      <p:ext uri="{BB962C8B-B14F-4D97-AF65-F5344CB8AC3E}">
        <p14:creationId xmlns:p14="http://schemas.microsoft.com/office/powerpoint/2010/main" val="175822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14402"/>
            <a:ext cx="6686550" cy="8000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LEARNING ENVIRONMENT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1600200"/>
            <a:ext cx="6572250" cy="440055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KEY ISSUES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Perimeter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fencing,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School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building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Sporting facilities and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equipment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Physic,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Chemistry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and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Biology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laboratories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Library,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IT Facility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Toilet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facilities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School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farm/gardens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Separate toilet facilities for male and female learners and teachers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Access to all areas of the School for learners with special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needs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Fire extinguishers </a:t>
            </a:r>
          </a:p>
        </p:txBody>
      </p:sp>
    </p:spTree>
    <p:extLst>
      <p:ext uri="{BB962C8B-B14F-4D97-AF65-F5344CB8AC3E}">
        <p14:creationId xmlns:p14="http://schemas.microsoft.com/office/powerpoint/2010/main" val="39745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857250"/>
            <a:ext cx="6629400" cy="8001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LEADERSHIP AND MANAGEMENT</a:t>
            </a: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1543050"/>
            <a:ext cx="6572250" cy="4343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KEY ISSUES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Clear vision and mission relevant to National Education goals; shared publicly; consistent with the specified goals for the level the school operates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School has a regularly updated, functional SDP to improve quality &amp; standard.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Analyses and uses performance data (exam and test results) for improvement and shared with all stakeholders to inform planning.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Parents help the school in solving academic and social problems of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learners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Involves staff and learners in decision making, setting school goals and reviewing them.</a:t>
            </a:r>
          </a:p>
        </p:txBody>
      </p:sp>
    </p:spTree>
    <p:extLst>
      <p:ext uri="{BB962C8B-B14F-4D97-AF65-F5344CB8AC3E}">
        <p14:creationId xmlns:p14="http://schemas.microsoft.com/office/powerpoint/2010/main" val="3050537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71552"/>
            <a:ext cx="6686550" cy="9143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Continuation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1771650"/>
            <a:ext cx="6572250" cy="4114800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Effective committees and staffing structures in place that contribute to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improvement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Supervision and monitoring of lesson activities by Principal, Head teacher, Supervisor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Headteacher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/Principal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/ empowers and motivates Assistants to perform leadership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roles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Leadership motivates teachers and learners to improve and perform leadership duties. Leadership promotes and protects staff welfare.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The performance appraisal of staff is focused on bringing about improvement. There is professional development for teachers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Tackles discrimination and resolves conflicts promptly. Provision is made to cater for learners with special needs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Record keeping is in line with statutory financial regulations and SBMC advice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Partnership in school events by parents, SBMC and community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members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Extent of compliance with and reports in the last 3 years.</a:t>
            </a:r>
          </a:p>
        </p:txBody>
      </p:sp>
    </p:spTree>
    <p:extLst>
      <p:ext uri="{BB962C8B-B14F-4D97-AF65-F5344CB8AC3E}">
        <p14:creationId xmlns:p14="http://schemas.microsoft.com/office/powerpoint/2010/main" val="3944001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Stages in external evaluation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0" y="1943101"/>
            <a:ext cx="6057900" cy="3543299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latin typeface="+mn-lt"/>
              </a:rPr>
              <a:t>There are three stages in external evaluation namely:</a:t>
            </a:r>
          </a:p>
          <a:p>
            <a:pPr marL="0" indent="0">
              <a:buNone/>
            </a:pPr>
            <a:endParaRPr lang="en-GB" b="1" dirty="0" smtClean="0">
              <a:latin typeface="+mn-lt"/>
            </a:endParaRPr>
          </a:p>
          <a:p>
            <a:r>
              <a:rPr lang="en-GB" b="1" dirty="0" smtClean="0">
                <a:latin typeface="+mn-lt"/>
              </a:rPr>
              <a:t>i. pre – school evaluation (planning external school evaluation)</a:t>
            </a:r>
          </a:p>
          <a:p>
            <a:r>
              <a:rPr lang="en-GB" b="1" dirty="0" smtClean="0">
                <a:latin typeface="+mn-lt"/>
              </a:rPr>
              <a:t>Ii. The ee proper /on-site visit; and </a:t>
            </a:r>
          </a:p>
          <a:p>
            <a:r>
              <a:rPr lang="en-GB" b="1" dirty="0" smtClean="0">
                <a:latin typeface="+mn-lt"/>
              </a:rPr>
              <a:t>Iii. Post evaluation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788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76557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+mn-lt"/>
              </a:rPr>
              <a:t>DOCUMENTS TO COLLECT FOR EXTERNAL EVALUATION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338" y="2419109"/>
            <a:ext cx="6000750" cy="405765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1800" b="1" dirty="0"/>
              <a:t>THE RECENT COMPLETED AND SIGNED SEF WHICH SHALL BE USED AS FOCUS FOR THE EE;</a:t>
            </a:r>
          </a:p>
          <a:p>
            <a:r>
              <a:rPr lang="en-GB" sz="1800" b="1" dirty="0"/>
              <a:t>COPY OF THE SCHOOL DEVELOPMENT PLAN (SDP) </a:t>
            </a:r>
          </a:p>
          <a:p>
            <a:r>
              <a:rPr lang="en-GB" sz="1800" b="1" dirty="0"/>
              <a:t>COPY OF THE SCHOOL IMPROVEMENT PLAN (sip)</a:t>
            </a:r>
          </a:p>
          <a:p>
            <a:r>
              <a:rPr lang="en-GB" sz="1800" b="1" dirty="0"/>
              <a:t>A COPY OF THE SCHOOLS RECENT EE REPORT (IF AVAILABLE);</a:t>
            </a:r>
          </a:p>
          <a:p>
            <a:r>
              <a:rPr lang="en-GB" sz="1800" b="1" dirty="0"/>
              <a:t>PROSPECTUS or brief history of the school stating vision and mission statement;</a:t>
            </a:r>
          </a:p>
          <a:p>
            <a:r>
              <a:rPr lang="en-GB" sz="1800" b="1" dirty="0"/>
              <a:t>Nominal rolls showing qualifications with dates, teaching experience and date of appointment, classes/subject taught etc.;</a:t>
            </a:r>
          </a:p>
          <a:p>
            <a:r>
              <a:rPr lang="en-GB" sz="1800" b="1" dirty="0"/>
              <a:t>ANALYSIS OF INTERNAL AND EXTERNAL EXAMINATION RESULTS;</a:t>
            </a:r>
          </a:p>
        </p:txBody>
      </p:sp>
    </p:spTree>
    <p:extLst>
      <p:ext uri="{BB962C8B-B14F-4D97-AF65-F5344CB8AC3E}">
        <p14:creationId xmlns:p14="http://schemas.microsoft.com/office/powerpoint/2010/main" val="1443263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>
                <a:latin typeface="+mn-lt"/>
              </a:rPr>
              <a:t>DOCUMENTS TO COLLECT FOR EXTERNAL EVALUATION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997" y="1885950"/>
            <a:ext cx="5829653" cy="4000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b="1" dirty="0" smtClean="0">
                <a:latin typeface="+mn-lt"/>
              </a:rPr>
              <a:t>List of awards won by the school in the last three years;</a:t>
            </a:r>
          </a:p>
          <a:p>
            <a:r>
              <a:rPr lang="en-GB" b="1" dirty="0" smtClean="0">
                <a:latin typeface="+mn-lt"/>
              </a:rPr>
              <a:t>List of societies and clubs;</a:t>
            </a:r>
          </a:p>
          <a:p>
            <a:r>
              <a:rPr lang="en-GB" b="1" dirty="0" smtClean="0">
                <a:latin typeface="+mn-lt"/>
              </a:rPr>
              <a:t>Learners’ enrolment by sex and class;</a:t>
            </a:r>
          </a:p>
          <a:p>
            <a:r>
              <a:rPr lang="en-GB" b="1" dirty="0" smtClean="0">
                <a:latin typeface="+mn-lt"/>
              </a:rPr>
              <a:t>Programme of activities and games fixtures for the term/year.</a:t>
            </a:r>
          </a:p>
          <a:p>
            <a:r>
              <a:rPr lang="en-GB" b="1" dirty="0" smtClean="0">
                <a:latin typeface="+mn-lt"/>
              </a:rPr>
              <a:t>Recent medical certificate of fitness by authorized healthcare provider to be produced by kitchen staff and other food handlers in the school.</a:t>
            </a:r>
          </a:p>
          <a:p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5966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b="1" dirty="0">
                <a:latin typeface="+mn-lt"/>
                <a:sym typeface="+mn-ea"/>
              </a:rPr>
              <a:t>PROCESS OUTPUT</a:t>
            </a:r>
            <a:r>
              <a:rPr lang="en-GB" altLang="en-US" b="1" dirty="0">
                <a:latin typeface="+mn-lt"/>
              </a:rPr>
              <a:t/>
            </a:r>
            <a:br>
              <a:rPr lang="en-GB" altLang="en-US" b="1" dirty="0">
                <a:latin typeface="+mn-lt"/>
              </a:rPr>
            </a:br>
            <a:endParaRPr lang="en-GB" alt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993" y="1885950"/>
            <a:ext cx="5829657" cy="37719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altLang="en-US" b="1" dirty="0">
                <a:latin typeface="+mn-lt"/>
                <a:sym typeface="+mn-ea"/>
              </a:rPr>
              <a:t>REPORT IS COLLATED WITH ALL AVAILABLE EVIDENCES. </a:t>
            </a:r>
            <a:endParaRPr lang="en-GB" altLang="en-US" b="1" dirty="0">
              <a:latin typeface="+mn-lt"/>
            </a:endParaRPr>
          </a:p>
          <a:p>
            <a:r>
              <a:rPr lang="en-GB" altLang="en-US" b="1" dirty="0">
                <a:latin typeface="+mn-lt"/>
                <a:sym typeface="+mn-ea"/>
              </a:rPr>
              <a:t>CRITIQUED IN THE OFFICE BY THE QA READER AND APPROVED BY DG, OEQA.</a:t>
            </a:r>
            <a:endParaRPr lang="en-GB" altLang="en-US" b="1" dirty="0">
              <a:latin typeface="+mn-lt"/>
            </a:endParaRPr>
          </a:p>
          <a:p>
            <a:r>
              <a:rPr lang="en-GB" altLang="en-US" b="1" dirty="0">
                <a:latin typeface="+mn-lt"/>
                <a:sym typeface="+mn-ea"/>
              </a:rPr>
              <a:t>T</a:t>
            </a:r>
            <a:r>
              <a:rPr lang="en-GB" altLang="en-US" b="1" dirty="0" smtClean="0">
                <a:latin typeface="+mn-lt"/>
                <a:sym typeface="+mn-ea"/>
              </a:rPr>
              <a:t>HE </a:t>
            </a:r>
            <a:r>
              <a:rPr lang="en-GB" altLang="en-US" b="1" dirty="0">
                <a:latin typeface="+mn-lt"/>
                <a:sym typeface="+mn-ea"/>
              </a:rPr>
              <a:t>EVALUATION REPORT IS SHARED WITH STAKEHOLDERS.</a:t>
            </a:r>
            <a:endParaRPr lang="en-GB" altLang="en-US" b="1" dirty="0">
              <a:latin typeface="+mn-lt"/>
            </a:endParaRPr>
          </a:p>
          <a:p>
            <a:r>
              <a:rPr lang="en-GB" altLang="en-US" b="1" dirty="0">
                <a:latin typeface="+mn-lt"/>
                <a:sym typeface="+mn-ea"/>
              </a:rPr>
              <a:t>SUMMARY OF GRADING AND OVERALL EFFECTIVENESS IS SUBMITTED TO PRS DEPARTMENT.</a:t>
            </a:r>
            <a:endParaRPr lang="en-GB" altLang="en-US" b="1" dirty="0">
              <a:latin typeface="+mn-lt"/>
            </a:endParaRPr>
          </a:p>
          <a:p>
            <a:endParaRPr lang="en-GB" altLang="en-US" b="1" dirty="0">
              <a:latin typeface="+mn-lt"/>
            </a:endParaRPr>
          </a:p>
          <a:p>
            <a:endParaRPr lang="en-GB" alt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003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-63787"/>
            <a:ext cx="55772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HEAD OF DEPARTMENT (HOD QA)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335665" y="1925873"/>
            <a:ext cx="7974957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71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endParaRPr lang="en-US" sz="14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r>
              <a:rPr lang="en-US" sz="14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endParaRPr lang="en-US" sz="14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n-US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 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 and Investigation Department collaborate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Quality Assurance Department to carry out: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71775" algn="l"/>
              </a:tabLs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7177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Resumption Monitoring 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71775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Examination Monitoring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1143000" y="763929"/>
            <a:ext cx="5859684" cy="115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935392" y="207162"/>
            <a:ext cx="11575" cy="6101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158240" y="791937"/>
            <a:ext cx="0" cy="6664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034665" y="796651"/>
            <a:ext cx="0" cy="6617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093633" y="742782"/>
            <a:ext cx="10802" cy="6031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002684" y="742782"/>
            <a:ext cx="0" cy="63040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19918" y="1458410"/>
            <a:ext cx="82643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971675" algn="l"/>
              </a:tabLst>
            </a:pPr>
            <a:r>
              <a:rPr lang="en-US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School</a:t>
            </a:r>
            <a:r>
              <a:rPr lang="en-US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 (</a:t>
            </a:r>
            <a:r>
              <a:rPr lang="en-US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en-US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r>
              <a:rPr lang="en-US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   School Intervention   General Services </a:t>
            </a:r>
          </a:p>
          <a:p>
            <a:pPr>
              <a:spcAft>
                <a:spcPts val="0"/>
              </a:spcAft>
              <a:tabLst>
                <a:tab pos="1971675" algn="l"/>
              </a:tabLst>
            </a:pPr>
            <a:r>
              <a:rPr lang="en-US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                                       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en-US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en-US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en-US" dirty="0" err="1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endParaRPr lang="en-US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971675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</a:p>
          <a:p>
            <a:pPr>
              <a:spcAft>
                <a:spcPts val="0"/>
              </a:spcAft>
              <a:tabLst>
                <a:tab pos="1971675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tabLst>
                <a:tab pos="1971675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WSE                                     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WSE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en-US" b="1" dirty="0"/>
              <a:t>Special </a:t>
            </a:r>
            <a:r>
              <a:rPr lang="en-US" b="1" dirty="0" smtClean="0"/>
              <a:t>Evaluation</a:t>
            </a:r>
            <a:endParaRPr lang="en-US" b="1" dirty="0" smtClean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/>
              <a:t>Follow-through Visit      </a:t>
            </a:r>
            <a:r>
              <a:rPr lang="en-US" b="1" dirty="0" smtClean="0"/>
              <a:t>Follow-through </a:t>
            </a:r>
            <a:r>
              <a:rPr lang="en-US" b="1" dirty="0"/>
              <a:t>Visit   </a:t>
            </a:r>
            <a:endParaRPr lang="en-GB" dirty="0"/>
          </a:p>
          <a:p>
            <a:r>
              <a:rPr lang="en-US" b="1" dirty="0"/>
              <a:t>Teaching and Learning</a:t>
            </a:r>
            <a:endParaRPr lang="en-GB" dirty="0"/>
          </a:p>
          <a:p>
            <a:pPr>
              <a:spcAft>
                <a:spcPts val="0"/>
              </a:spcAft>
              <a:tabLst>
                <a:tab pos="1971675" algn="l"/>
              </a:tabLst>
            </a:pPr>
            <a:r>
              <a:rPr lang="en-US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endParaRPr lang="en-GB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949124" y="2072364"/>
            <a:ext cx="0" cy="4626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437681" y="2072364"/>
            <a:ext cx="0" cy="4626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577296" y="2072364"/>
            <a:ext cx="0" cy="4626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45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949F8C-A23F-9B35-489C-C230B7D2B5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950" b="1" dirty="0">
                <a:latin typeface="+mn-lt"/>
              </a:rPr>
              <a:t>Conclusion</a:t>
            </a:r>
            <a:endParaRPr lang="x-none" sz="495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983DF0-2565-D290-217B-1E3862C1B5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25625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en-US" sz="3000" b="1" dirty="0"/>
              <a:t>OEQA compliments schools for higher achievements and learners’ improved performance</a:t>
            </a:r>
          </a:p>
          <a:p>
            <a:pPr algn="just"/>
            <a:r>
              <a:rPr lang="en-US" sz="3000" b="1" dirty="0"/>
              <a:t>OEQA does not witch-hunt </a:t>
            </a:r>
            <a:endParaRPr lang="x-none" sz="3000" b="1" dirty="0"/>
          </a:p>
        </p:txBody>
      </p:sp>
    </p:spTree>
    <p:extLst>
      <p:ext uri="{BB962C8B-B14F-4D97-AF65-F5344CB8AC3E}">
        <p14:creationId xmlns:p14="http://schemas.microsoft.com/office/powerpoint/2010/main" val="80938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271" y="1863524"/>
            <a:ext cx="5405378" cy="5787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2355" y="548580"/>
            <a:ext cx="674804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Whole School Evaluation</a:t>
            </a:r>
            <a:r>
              <a:rPr lang="en-US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: This is targeted at validating the school’s Self Evaluation. It is a systematic and objective assessment of what a school is doing, and the impact on the learners based on the criteria of the evaluation schedule.</a:t>
            </a:r>
            <a:br>
              <a:rPr lang="en-US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* </a:t>
            </a:r>
            <a:r>
              <a:rPr lang="en-US" b="1" u="sng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Follow through</a:t>
            </a:r>
            <a:r>
              <a:rPr lang="en-US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: Underperforming schools with overall effectiveness of fair, or lower at the previous WSE requires follow-up evaluation to ensure that recommendations made for improvement are being implemented</a:t>
            </a:r>
          </a:p>
          <a:p>
            <a:endParaRPr lang="en-US" b="1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r>
              <a:rPr lang="en-US" b="1" i="1" u="sng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Teaching and learning</a:t>
            </a:r>
            <a:r>
              <a:rPr lang="en-US" b="1" i="1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: </a:t>
            </a:r>
            <a:r>
              <a:rPr lang="en-GB" b="1" i="1" dirty="0" smtClean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ascertain effectiveness of teaching and learning process, ascertain Curriculum usage, usage of Lagos State Unified schemes of work and proffer solution and support to the schools.</a:t>
            </a:r>
          </a:p>
          <a:p>
            <a:endParaRPr lang="en-US" b="1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i="1" u="sng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Resumption Monitoring</a:t>
            </a:r>
            <a:r>
              <a:rPr lang="en-US" b="1" i="1" dirty="0" smtClean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: To ascertain readiness of school to start academic activities for the new term and encourage her to brace up for the term’s activities.</a:t>
            </a:r>
          </a:p>
          <a:p>
            <a:endParaRPr lang="en-US" b="1" i="1" dirty="0" smtClean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i="1" u="sng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Examination Monitoring</a:t>
            </a:r>
            <a:r>
              <a:rPr lang="en-US" b="1" i="1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: To ensure schools comply with examination rules and guideline.</a:t>
            </a:r>
            <a:br>
              <a:rPr lang="en-US" b="1" i="1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</a:br>
            <a:r>
              <a:rPr lang="en-US" sz="4400" b="1" i="1" dirty="0" smtClean="0">
                <a:ea typeface="Times New Roman" panose="02020603050405020304" pitchFamily="18" charset="0"/>
              </a:rPr>
              <a:t/>
            </a:r>
            <a:br>
              <a:rPr lang="en-US" sz="4400" b="1" i="1" dirty="0" smtClean="0">
                <a:ea typeface="Times New Roman" panose="02020603050405020304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5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287" y="-1099595"/>
            <a:ext cx="8079128" cy="6643145"/>
          </a:xfrm>
        </p:spPr>
        <p:txBody>
          <a:bodyPr>
            <a:normAutofit fontScale="90000"/>
          </a:bodyPr>
          <a:lstStyle/>
          <a:p>
            <a:r>
              <a:rPr lang="en-US" sz="2325" b="1" i="1" dirty="0">
                <a:ea typeface="Times New Roman" panose="02020603050405020304" pitchFamily="18" charset="0"/>
              </a:rPr>
              <a:t>* </a:t>
            </a:r>
            <a:br>
              <a:rPr lang="en-US" sz="2325" b="1" i="1" dirty="0">
                <a:ea typeface="Times New Roman" panose="02020603050405020304" pitchFamily="18" charset="0"/>
              </a:rPr>
            </a:br>
            <a:r>
              <a:rPr lang="en-US" sz="2325" b="1" i="1" dirty="0">
                <a:ea typeface="Times New Roman" panose="02020603050405020304" pitchFamily="18" charset="0"/>
              </a:rPr>
              <a:t/>
            </a:r>
            <a:br>
              <a:rPr lang="en-US" sz="2325" b="1" i="1" dirty="0">
                <a:ea typeface="Times New Roman" panose="02020603050405020304" pitchFamily="18" charset="0"/>
              </a:rPr>
            </a:br>
            <a:r>
              <a:rPr lang="en-US" sz="2325" b="1" i="1" dirty="0">
                <a:ea typeface="Times New Roman" panose="02020603050405020304" pitchFamily="18" charset="0"/>
              </a:rPr>
              <a:t/>
            </a:r>
            <a:br>
              <a:rPr lang="en-US" sz="2325" b="1" i="1" dirty="0">
                <a:ea typeface="Times New Roman" panose="02020603050405020304" pitchFamily="18" charset="0"/>
              </a:rPr>
            </a:br>
            <a:r>
              <a:rPr lang="en-US" sz="2325" b="1" i="1" dirty="0">
                <a:ea typeface="Times New Roman" panose="02020603050405020304" pitchFamily="18" charset="0"/>
              </a:rPr>
              <a:t/>
            </a:r>
            <a:br>
              <a:rPr lang="en-US" sz="2325" b="1" i="1" dirty="0">
                <a:ea typeface="Times New Roman" panose="02020603050405020304" pitchFamily="18" charset="0"/>
              </a:rPr>
            </a:br>
            <a:r>
              <a:rPr lang="en-US" sz="2325" b="1" i="1" dirty="0">
                <a:ea typeface="Times New Roman" panose="02020603050405020304" pitchFamily="18" charset="0"/>
              </a:rPr>
              <a:t/>
            </a:r>
            <a:br>
              <a:rPr lang="en-US" sz="2325" b="1" i="1" dirty="0">
                <a:ea typeface="Times New Roman" panose="02020603050405020304" pitchFamily="18" charset="0"/>
              </a:rPr>
            </a:br>
            <a:r>
              <a:rPr lang="en-US" sz="2325" b="1" i="1" dirty="0">
                <a:ea typeface="Times New Roman" panose="02020603050405020304" pitchFamily="18" charset="0"/>
              </a:rPr>
              <a:t/>
            </a:r>
            <a:br>
              <a:rPr lang="en-US" sz="2325" b="1" i="1" dirty="0">
                <a:ea typeface="Times New Roman" panose="02020603050405020304" pitchFamily="18" charset="0"/>
              </a:rPr>
            </a:br>
            <a:r>
              <a:rPr lang="en-US" sz="2700" b="1" i="1" dirty="0">
                <a:ea typeface="Times New Roman" panose="02020603050405020304" pitchFamily="18" charset="0"/>
              </a:rPr>
              <a:t>* </a:t>
            </a:r>
            <a:r>
              <a:rPr lang="en-US" sz="2700" b="1" u="sng" dirty="0">
                <a:solidFill>
                  <a:schemeClr val="tx1"/>
                </a:solidFill>
                <a:ea typeface="Times New Roman" panose="02020603050405020304" pitchFamily="18" charset="0"/>
              </a:rPr>
              <a:t>Whole School Evaluation</a:t>
            </a:r>
            <a:r>
              <a:rPr lang="en-US" sz="2700" b="1" dirty="0">
                <a:solidFill>
                  <a:schemeClr val="tx1"/>
                </a:solidFill>
                <a:ea typeface="Times New Roman" panose="02020603050405020304" pitchFamily="18" charset="0"/>
              </a:rPr>
              <a:t>: This is targeted at validating the school’s Self Evaluation. It is a systematic and objective assessment of what a school is doing, and the impact on the learners based on the criteria of the evaluation schedule.</a:t>
            </a:r>
            <a:br>
              <a:rPr lang="en-US" sz="2700" b="1" dirty="0">
                <a:solidFill>
                  <a:schemeClr val="tx1"/>
                </a:solidFill>
                <a:ea typeface="Times New Roman" panose="02020603050405020304" pitchFamily="18" charset="0"/>
              </a:rPr>
            </a:br>
            <a:r>
              <a:rPr lang="en-US" sz="2700" b="1" dirty="0">
                <a:solidFill>
                  <a:schemeClr val="tx1"/>
                </a:solidFill>
                <a:ea typeface="Times New Roman" panose="02020603050405020304" pitchFamily="18" charset="0"/>
              </a:rPr>
              <a:t/>
            </a:r>
            <a:br>
              <a:rPr lang="en-US" sz="2700" b="1" dirty="0">
                <a:solidFill>
                  <a:schemeClr val="tx1"/>
                </a:solidFill>
                <a:ea typeface="Times New Roman" panose="02020603050405020304" pitchFamily="18" charset="0"/>
              </a:rPr>
            </a:br>
            <a:r>
              <a:rPr lang="en-US" sz="2700" b="1" dirty="0">
                <a:solidFill>
                  <a:schemeClr val="tx1"/>
                </a:solidFill>
                <a:ea typeface="Times New Roman" panose="02020603050405020304" pitchFamily="18" charset="0"/>
              </a:rPr>
              <a:t>* </a:t>
            </a:r>
            <a:r>
              <a:rPr lang="en-US" sz="2700" b="1" u="sng" dirty="0">
                <a:solidFill>
                  <a:schemeClr val="tx1"/>
                </a:solidFill>
                <a:ea typeface="Times New Roman" panose="02020603050405020304" pitchFamily="18" charset="0"/>
              </a:rPr>
              <a:t>Follow through</a:t>
            </a:r>
            <a:r>
              <a:rPr lang="en-US" sz="2700" b="1" dirty="0">
                <a:solidFill>
                  <a:schemeClr val="tx1"/>
                </a:solidFill>
                <a:ea typeface="Times New Roman" panose="02020603050405020304" pitchFamily="18" charset="0"/>
              </a:rPr>
              <a:t>: Underperforming schools with overall effectiveness of fair, or lower at the previous WSE requires follow-up evaluation to ensure that recommendations made for improvement are being implemented</a:t>
            </a:r>
            <a:r>
              <a:rPr lang="en-US" sz="6000" b="1" i="1" dirty="0">
                <a:ea typeface="Times New Roman" panose="02020603050405020304" pitchFamily="18" charset="0"/>
              </a:rPr>
              <a:t/>
            </a:r>
            <a:br>
              <a:rPr lang="en-US" sz="6000" b="1" i="1" dirty="0">
                <a:ea typeface="Times New Roman" panose="02020603050405020304" pitchFamily="18" charset="0"/>
              </a:rPr>
            </a:br>
            <a:r>
              <a:rPr lang="en-US" sz="5475" b="1" i="1" dirty="0">
                <a:ea typeface="Times New Roman" panose="02020603050405020304" pitchFamily="18" charset="0"/>
              </a:rPr>
              <a:t/>
            </a:r>
            <a:br>
              <a:rPr lang="en-US" sz="5475" b="1" i="1" dirty="0">
                <a:ea typeface="Times New Roman" panose="02020603050405020304" pitchFamily="18" charset="0"/>
              </a:rPr>
            </a:br>
            <a:r>
              <a:rPr lang="x-none" sz="4500" b="1" dirty="0">
                <a:ea typeface="Times New Roman" panose="02020603050405020304" pitchFamily="18" charset="0"/>
              </a:rPr>
              <a:t/>
            </a:r>
            <a:br>
              <a:rPr lang="x-none" sz="4500" b="1" dirty="0"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5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Process of whole school evaluation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19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857250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latin typeface="+mn-lt"/>
                <a:sym typeface="+mn-ea"/>
              </a:rPr>
              <a:t>Introduction</a:t>
            </a:r>
            <a:r>
              <a:rPr lang="en-GB" sz="3000" b="1" dirty="0">
                <a:latin typeface="+mn-lt"/>
              </a:rPr>
              <a:t/>
            </a:r>
            <a:br>
              <a:rPr lang="en-GB" sz="3000" b="1" dirty="0">
                <a:latin typeface="+mn-lt"/>
              </a:rPr>
            </a:br>
            <a:endParaRPr lang="en-GB" altLang="en-US" sz="3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997" y="1771650"/>
            <a:ext cx="6115403" cy="42291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GB" altLang="en-US" sz="8400" b="1" dirty="0"/>
              <a:t>WHOLE SCHOOL EVALUATION (WSE) IS AN EDUCATION TOOL FOR THE SUPERVISION AND MONITORING OF SCHOOLS BELOW TERTIARY LEVEL</a:t>
            </a:r>
            <a:r>
              <a:rPr lang="en-GB" altLang="en-US" sz="7200" b="1" dirty="0"/>
              <a:t>.</a:t>
            </a:r>
          </a:p>
          <a:p>
            <a:r>
              <a:rPr lang="en-GB" sz="8400" b="1" dirty="0">
                <a:sym typeface="+mn-ea"/>
              </a:rPr>
              <a:t>The process is a very interactive procedure which includes both school self –evaluation (ss-e) and external evaluation (ee)</a:t>
            </a:r>
            <a:endParaRPr lang="en-GB" sz="8400" b="1" dirty="0"/>
          </a:p>
          <a:p>
            <a:r>
              <a:rPr lang="en-GB" sz="8400" b="1" dirty="0">
                <a:sym typeface="+mn-ea"/>
              </a:rPr>
              <a:t>SS-e is validated and enhanced through ee.</a:t>
            </a:r>
            <a:endParaRPr lang="en-GB" sz="8400" b="1" dirty="0"/>
          </a:p>
          <a:p>
            <a:r>
              <a:rPr lang="en-GB" sz="8400" b="1" dirty="0">
                <a:sym typeface="+mn-ea"/>
              </a:rPr>
              <a:t>School self evaluation is the process of the school evaluating itself using the evaluation schedule (es).</a:t>
            </a:r>
          </a:p>
          <a:p>
            <a:r>
              <a:rPr lang="en-GB" sz="8400" b="1" dirty="0">
                <a:sym typeface="+mn-ea"/>
              </a:rPr>
              <a:t>External evaluation is carried out by a team of accredited evaluators drawn from the national and state education quality assurance bodies nationwide.</a:t>
            </a:r>
            <a:endParaRPr lang="en-GB" sz="8400" b="1" dirty="0"/>
          </a:p>
          <a:p>
            <a:endParaRPr lang="en-GB" altLang="en-US" sz="4800" b="1" dirty="0"/>
          </a:p>
          <a:p>
            <a:r>
              <a:rPr lang="en-GB" b="1" dirty="0" smtClean="0">
                <a:latin typeface="+mn-lt"/>
                <a:sym typeface="+mn-ea"/>
              </a:rPr>
              <a:t> </a:t>
            </a:r>
            <a:endParaRPr lang="en-GB" b="1" dirty="0" smtClean="0">
              <a:latin typeface="+mn-lt"/>
            </a:endParaRPr>
          </a:p>
          <a:p>
            <a:endParaRPr lang="en-GB" altLang="en-US" b="1" dirty="0">
              <a:latin typeface="+mn-lt"/>
            </a:endParaRPr>
          </a:p>
          <a:p>
            <a:endParaRPr lang="en-GB" alt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36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000" b="1" dirty="0">
                <a:latin typeface="+mn-lt"/>
              </a:rPr>
              <a:t>WSE PROCESS FLOW HIGHLIGHTED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997" y="1943101"/>
            <a:ext cx="6001103" cy="382904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GB" altLang="en-US" b="1" dirty="0">
                <a:latin typeface="+mn-lt"/>
              </a:rPr>
              <a:t>DRAW THE ITINERARY FOR SCHOOLS TO BE VISITED (SELECT SCHOOLS TO BE EVALUATED)</a:t>
            </a:r>
          </a:p>
          <a:p>
            <a:r>
              <a:rPr lang="en-GB" altLang="en-US" b="1" dirty="0">
                <a:latin typeface="+mn-lt"/>
              </a:rPr>
              <a:t>SCHOOL IS INFORMED OF UPCOMING WSE AT LEAST 48HRS PRIOR TO THE EVALUATION.</a:t>
            </a:r>
          </a:p>
          <a:p>
            <a:r>
              <a:rPr lang="en-GB" altLang="en-US" b="1" dirty="0">
                <a:latin typeface="+mn-lt"/>
              </a:rPr>
              <a:t>SCHOOLS PROVIDE PRE- EVALUATION DOCUMENTS AND COMPLETED SELF EVALUATION FORM.</a:t>
            </a:r>
          </a:p>
          <a:p>
            <a:r>
              <a:rPr lang="en-GB" altLang="en-US" b="1" dirty="0">
                <a:latin typeface="+mn-lt"/>
              </a:rPr>
              <a:t>PRE -EVALUATION MEETING BY THE TEAM LEAD WITH THE EVALUATORS TO ASSIGN ROLES AND RESPONSIBILITIES AND RESOURCES (FORMS) ARE MADE AVAILABLE TO TEAM EVALUATORS.</a:t>
            </a:r>
          </a:p>
          <a:p>
            <a:r>
              <a:rPr lang="en-GB" altLang="en-US" b="1" dirty="0">
                <a:latin typeface="+mn-lt"/>
              </a:rPr>
              <a:t>EXTERNAL EVALUATION TO VALIDATE THE INTERNAL EVALUATION USING THE EVALUATION SCHEDULE.</a:t>
            </a:r>
          </a:p>
          <a:p>
            <a:r>
              <a:rPr lang="en-GB" altLang="en-US" b="1" dirty="0">
                <a:latin typeface="+mn-lt"/>
              </a:rPr>
              <a:t>FEEDBACK TO SCHOOL. </a:t>
            </a:r>
          </a:p>
        </p:txBody>
      </p:sp>
    </p:spTree>
    <p:extLst>
      <p:ext uri="{BB962C8B-B14F-4D97-AF65-F5344CB8AC3E}">
        <p14:creationId xmlns:p14="http://schemas.microsoft.com/office/powerpoint/2010/main" val="705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914400"/>
            <a:ext cx="6172200" cy="1143000"/>
          </a:xfrm>
        </p:spPr>
        <p:txBody>
          <a:bodyPr>
            <a:noAutofit/>
          </a:bodyPr>
          <a:lstStyle/>
          <a:p>
            <a:r>
              <a:rPr lang="en-GB" sz="2100" b="1" dirty="0">
                <a:latin typeface="+mn-lt"/>
              </a:rPr>
              <a:t>EXTERNAL EVALUATORS WILL JUDGE THE QUALITY OF SCHOOLS THROUGH THE EVALUATION OF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2057400"/>
            <a:ext cx="6515100" cy="37147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b="1" dirty="0"/>
              <a:t>Overall effectiveness of the school;</a:t>
            </a:r>
          </a:p>
          <a:p>
            <a:r>
              <a:rPr lang="en-GB" b="1" dirty="0"/>
              <a:t>Achievement and standards;</a:t>
            </a:r>
          </a:p>
          <a:p>
            <a:r>
              <a:rPr lang="en-GB" b="1" dirty="0"/>
              <a:t>Learners personal skills and participation;</a:t>
            </a:r>
          </a:p>
          <a:p>
            <a:r>
              <a:rPr lang="en-GB" b="1" dirty="0"/>
              <a:t>The quality of teaching and learning;</a:t>
            </a:r>
          </a:p>
          <a:p>
            <a:r>
              <a:rPr lang="en-GB" b="1" dirty="0"/>
              <a:t>How well the curriculum meets learners needs;</a:t>
            </a:r>
          </a:p>
          <a:p>
            <a:r>
              <a:rPr lang="en-GB" b="1" dirty="0"/>
              <a:t>How well learners are cared for, guided and their safety provided for;</a:t>
            </a:r>
          </a:p>
          <a:p>
            <a:r>
              <a:rPr lang="en-GB" b="1" dirty="0"/>
              <a:t>The quality of the learning environment; and</a:t>
            </a:r>
          </a:p>
          <a:p>
            <a:r>
              <a:rPr lang="en-GB" b="1" dirty="0"/>
              <a:t>How well the school is led and managed.</a:t>
            </a:r>
          </a:p>
          <a:p>
            <a:endParaRPr lang="en-GB" b="1" dirty="0"/>
          </a:p>
          <a:p>
            <a:pPr marL="0" indent="0">
              <a:buNone/>
            </a:pPr>
            <a:endParaRPr lang="en-GB" sz="3300" b="1" dirty="0"/>
          </a:p>
        </p:txBody>
      </p:sp>
    </p:spTree>
    <p:extLst>
      <p:ext uri="{BB962C8B-B14F-4D97-AF65-F5344CB8AC3E}">
        <p14:creationId xmlns:p14="http://schemas.microsoft.com/office/powerpoint/2010/main" val="390014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3810" y="184473"/>
            <a:ext cx="5829300" cy="571499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  <a:latin typeface="+mn-lt"/>
              </a:rPr>
              <a:t>ACHIEVEMENT AND STANDARD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18" y="883294"/>
            <a:ext cx="6572250" cy="4514850"/>
          </a:xfrm>
        </p:spPr>
        <p:txBody>
          <a:bodyPr>
            <a:noAutofit/>
          </a:bodyPr>
          <a:lstStyle/>
          <a:p>
            <a:pPr algn="l"/>
            <a:r>
              <a:rPr lang="en-US" b="1" u="sng" dirty="0"/>
              <a:t>KEY ISSUES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/>
              <a:t>Consistency of Learners’ achievement across all subjects and grade level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/>
              <a:t>Learners’ achievement in public Examinations   (BECE, SSCE, NABTEB, </a:t>
            </a:r>
            <a:r>
              <a:rPr lang="en-US" b="1" dirty="0" err="1"/>
              <a:t>etc</a:t>
            </a:r>
            <a:r>
              <a:rPr lang="en-US" b="1" dirty="0"/>
              <a:t>)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/>
              <a:t>Learners achievement in internal examinations and tests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/>
              <a:t>Schools’ achievement in relation to National Learning targets/State  benchmark (using Curriculum &amp; Scheme of work)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/>
              <a:t>Learners’ written works compared to other Schools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/>
              <a:t>Performance of Schools in external competition in the last 3 years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/>
              <a:t>Continuous Assessment exercise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b="1" dirty="0"/>
              <a:t>Learners’ proficiency in the language of instruction (oral and written)</a:t>
            </a:r>
          </a:p>
        </p:txBody>
      </p:sp>
    </p:spTree>
    <p:extLst>
      <p:ext uri="{BB962C8B-B14F-4D97-AF65-F5344CB8AC3E}">
        <p14:creationId xmlns:p14="http://schemas.microsoft.com/office/powerpoint/2010/main" val="36256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1268</Words>
  <Application>Microsoft Office PowerPoint</Application>
  <PresentationFormat>On-screen Show (4:3)</PresentationFormat>
  <Paragraphs>156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</vt:lpstr>
      <vt:lpstr>Times New Roman</vt:lpstr>
      <vt:lpstr>Trebuchet MS</vt:lpstr>
      <vt:lpstr>Wingdings</vt:lpstr>
      <vt:lpstr>Wingdings 3</vt:lpstr>
      <vt:lpstr>Facet</vt:lpstr>
      <vt:lpstr>FROM THE PERSPECTIVE OF QUALITY ASSURANCE DEPARTMENT </vt:lpstr>
      <vt:lpstr>PowerPoint Presentation</vt:lpstr>
      <vt:lpstr>   </vt:lpstr>
      <vt:lpstr>*       * Whole School Evaluation: This is targeted at validating the school’s Self Evaluation. It is a systematic and objective assessment of what a school is doing, and the impact on the learners based on the criteria of the evaluation schedule.  * Follow through: Underperforming schools with overall effectiveness of fair, or lower at the previous WSE requires follow-up evaluation to ensure that recommendations made for improvement are being implemented   </vt:lpstr>
      <vt:lpstr>Process of whole school evaluation</vt:lpstr>
      <vt:lpstr>Introduction </vt:lpstr>
      <vt:lpstr>WSE PROCESS FLOW HIGHLIGHTED</vt:lpstr>
      <vt:lpstr>EXTERNAL EVALUATORS WILL JUDGE THE QUALITY OF SCHOOLS THROUGH THE EVALUATION OF :</vt:lpstr>
      <vt:lpstr>ACHIEVEMENT AND STANDARD </vt:lpstr>
      <vt:lpstr>LEARNERS’ PERSONAL SKILLS AND PARTICIPATION</vt:lpstr>
      <vt:lpstr>CURRICULUM AND OTHER ACTIVITIES </vt:lpstr>
      <vt:lpstr>CARE, GUIDANCE AND SAFETY  </vt:lpstr>
      <vt:lpstr>LEARNING ENVIRONMENT </vt:lpstr>
      <vt:lpstr>LEADERSHIP AND MANAGEMENT </vt:lpstr>
      <vt:lpstr>Continuation</vt:lpstr>
      <vt:lpstr>Stages in external evaluation</vt:lpstr>
      <vt:lpstr>DOCUMENTS TO COLLECT FOR EXTERNAL EVALUATION</vt:lpstr>
      <vt:lpstr>DOCUMENTS TO COLLECT FOR EXTERNAL EVALUATION CONTINUED</vt:lpstr>
      <vt:lpstr>PROCESS OUTPUT 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THE PERSPECTIVE OF QUALITY ASSURANCE </dc:title>
  <dc:creator>OEQA_66</dc:creator>
  <cp:lastModifiedBy>OEQA_66</cp:lastModifiedBy>
  <cp:revision>30</cp:revision>
  <dcterms:created xsi:type="dcterms:W3CDTF">2024-05-28T14:36:02Z</dcterms:created>
  <dcterms:modified xsi:type="dcterms:W3CDTF">2024-05-28T16:02:34Z</dcterms:modified>
</cp:coreProperties>
</file>