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77" r:id="rId2"/>
    <p:sldMasterId id="2147483689" r:id="rId3"/>
    <p:sldMasterId id="2147483713" r:id="rId4"/>
    <p:sldMasterId id="2147483725" r:id="rId5"/>
    <p:sldMasterId id="2147483737" r:id="rId6"/>
    <p:sldMasterId id="2147483749" r:id="rId7"/>
  </p:sldMasterIdLst>
  <p:sldIdLst>
    <p:sldId id="268" r:id="rId8"/>
    <p:sldId id="270" r:id="rId9"/>
    <p:sldId id="275" r:id="rId10"/>
    <p:sldId id="273" r:id="rId11"/>
    <p:sldId id="276" r:id="rId12"/>
    <p:sldId id="279" r:id="rId13"/>
    <p:sldId id="280" r:id="rId14"/>
    <p:sldId id="278" r:id="rId15"/>
    <p:sldId id="269" r:id="rId16"/>
    <p:sldId id="257" r:id="rId17"/>
    <p:sldId id="258" r:id="rId18"/>
    <p:sldId id="259" r:id="rId19"/>
    <p:sldId id="260" r:id="rId20"/>
    <p:sldId id="261" r:id="rId21"/>
    <p:sldId id="262" r:id="rId22"/>
    <p:sldId id="26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99895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4762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384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6422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5151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08695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4672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0304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95654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43133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7502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40802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948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6158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0795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97233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70114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5495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25486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51853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94593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1687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373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089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392308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74657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36941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80302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997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140077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6415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6890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8540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8204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30672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40457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65234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66328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74375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145479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90504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69962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8839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872132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35171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67759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16738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929284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92700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06225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677485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969008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555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126345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046353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012507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30755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24969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04797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697420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690767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84958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6597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04641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29197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ED74A-BA19-4932-BDEB-EBFE456E1C4E}" type="datetimeFigureOut">
              <a:rPr lang="en-US" smtClean="0">
                <a:solidFill>
                  <a:prstClr val="black">
                    <a:tint val="75000"/>
                  </a:prstClr>
                </a:solidFill>
              </a:rPr>
              <a:pPr/>
              <a:t>5/28/2024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ADED65-A02E-49B6-99C2-4326592512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58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7.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6743352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83466050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90479722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309363653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21080113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2A4ED74A-BA19-4932-BDEB-EBFE456E1C4E}" type="datetimeFigureOut">
              <a:rPr lang="en-US" smtClean="0">
                <a:solidFill>
                  <a:prstClr val="black">
                    <a:tint val="75000"/>
                  </a:prstClr>
                </a:solidFill>
              </a:rPr>
              <a:pPr defTabSz="914400"/>
              <a:t>5/28/2024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9ADED65-A02E-49B6-99C2-43265925124F}"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84166063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0"/>
            <a:ext cx="9144000" cy="6858000"/>
          </a:xfrm>
        </p:spPr>
        <p:txBody>
          <a:bodyPr>
            <a:normAutofit/>
          </a:bodyPr>
          <a:lstStyle/>
          <a:p>
            <a:endParaRPr lang="en-US" sz="2000" b="1" dirty="0"/>
          </a:p>
          <a:p>
            <a:r>
              <a:rPr lang="en-US" sz="5400" b="1" dirty="0"/>
              <a:t>LAGOS STATE GOVERNMENT</a:t>
            </a:r>
          </a:p>
          <a:p>
            <a:endParaRPr lang="en-US" sz="4400" b="1" dirty="0"/>
          </a:p>
          <a:p>
            <a:r>
              <a:rPr lang="en-US" sz="3600" b="1" dirty="0"/>
              <a:t>OFFICE OF EDUCATION QUALITY ASSURANCE</a:t>
            </a:r>
          </a:p>
          <a:p>
            <a:endParaRPr lang="en-US" sz="3600" b="1" dirty="0"/>
          </a:p>
          <a:p>
            <a:r>
              <a:rPr lang="en-US" b="1" dirty="0"/>
              <a:t>MONITORING AND INVESTIGATION DEPARTMENT</a:t>
            </a:r>
          </a:p>
          <a:p>
            <a:r>
              <a:rPr lang="en-US" b="1" dirty="0"/>
              <a:t>(M &amp; I)</a:t>
            </a:r>
          </a:p>
          <a:p>
            <a:endParaRPr lang="en-US" sz="1000" b="1" dirty="0"/>
          </a:p>
          <a:p>
            <a:r>
              <a:rPr lang="en-US" sz="3600" b="1" dirty="0"/>
              <a:t>STRATEGIC DIRECTION OF THE DEPARTMENT UNIT BY UNIT</a:t>
            </a:r>
          </a:p>
        </p:txBody>
      </p:sp>
    </p:spTree>
    <p:extLst>
      <p:ext uri="{BB962C8B-B14F-4D97-AF65-F5344CB8AC3E}">
        <p14:creationId xmlns:p14="http://schemas.microsoft.com/office/powerpoint/2010/main" val="1519597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EXAMINATION MONITORING</a:t>
            </a:r>
            <a:br>
              <a:rPr lang="en-US" b="1" dirty="0"/>
            </a:br>
            <a:r>
              <a:rPr lang="en-US" b="1" dirty="0"/>
              <a:t>				</a:t>
            </a:r>
            <a:r>
              <a:rPr lang="en-US" sz="3100" dirty="0"/>
              <a:t>(EXTERNAL &amp; INTERNAL)</a:t>
            </a:r>
            <a:br>
              <a:rPr lang="en-US" sz="3100" dirty="0"/>
            </a:br>
            <a:br>
              <a:rPr lang="en-US" sz="3100" dirty="0"/>
            </a:br>
            <a:endParaRPr lang="en-US" dirty="0"/>
          </a:p>
        </p:txBody>
      </p:sp>
      <p:sp>
        <p:nvSpPr>
          <p:cNvPr id="3" name="Content Placeholder 2"/>
          <p:cNvSpPr>
            <a:spLocks noGrp="1"/>
          </p:cNvSpPr>
          <p:nvPr>
            <p:ph idx="1"/>
          </p:nvPr>
        </p:nvSpPr>
        <p:spPr>
          <a:xfrm>
            <a:off x="1567543" y="1905000"/>
            <a:ext cx="9937069" cy="4006222"/>
          </a:xfrm>
        </p:spPr>
        <p:txBody>
          <a:bodyPr>
            <a:normAutofit/>
          </a:bodyPr>
          <a:lstStyle/>
          <a:p>
            <a:pPr lvl="0"/>
            <a:r>
              <a:rPr lang="en-US" sz="2400" dirty="0"/>
              <a:t>WASSCE</a:t>
            </a:r>
          </a:p>
          <a:p>
            <a:pPr lvl="0"/>
            <a:r>
              <a:rPr lang="en-US" sz="2400" dirty="0"/>
              <a:t>BECE</a:t>
            </a:r>
          </a:p>
          <a:p>
            <a:pPr lvl="0"/>
            <a:r>
              <a:rPr lang="en-US" sz="2400" dirty="0"/>
              <a:t>PLACEMENT TEST</a:t>
            </a:r>
          </a:p>
          <a:p>
            <a:pPr lvl="0"/>
            <a:r>
              <a:rPr lang="en-US" sz="2400" dirty="0"/>
              <a:t>SCREENING TEST</a:t>
            </a:r>
          </a:p>
          <a:p>
            <a:pPr lvl="0"/>
            <a:r>
              <a:rPr lang="en-US" sz="2400" dirty="0"/>
              <a:t>UNIFIED TEST</a:t>
            </a:r>
          </a:p>
          <a:p>
            <a:pPr lvl="0"/>
            <a:r>
              <a:rPr lang="en-US" sz="2400" dirty="0"/>
              <a:t>MOCK</a:t>
            </a:r>
          </a:p>
          <a:p>
            <a:r>
              <a:rPr lang="en-US" sz="2400" dirty="0"/>
              <a:t>MONITORING OF INTERNAL AND EXTERNAL EXAMINATIONS IN GOVERNMENT AND PRIVATE SCHOOLS BELOW TERTIARY LEVEL.</a:t>
            </a:r>
          </a:p>
          <a:p>
            <a:pPr lvl="0"/>
            <a:endParaRPr lang="en-US" sz="2400" dirty="0"/>
          </a:p>
          <a:p>
            <a:pPr lvl="0"/>
            <a:endParaRPr lang="en-US" sz="2400" dirty="0"/>
          </a:p>
          <a:p>
            <a:pPr marL="0" lvl="0" indent="0">
              <a:buNone/>
            </a:pPr>
            <a:endParaRPr lang="en-US" sz="2400" dirty="0"/>
          </a:p>
          <a:p>
            <a:pPr marL="0" lvl="0" indent="0">
              <a:buNone/>
            </a:pPr>
            <a:endParaRPr lang="en-US" sz="2400" dirty="0"/>
          </a:p>
          <a:p>
            <a:pPr marL="0" lvl="0" indent="0">
              <a:buNone/>
            </a:pPr>
            <a:endParaRPr lang="en-US" sz="2400" dirty="0"/>
          </a:p>
          <a:p>
            <a:endParaRPr lang="en-US" sz="2400" dirty="0"/>
          </a:p>
        </p:txBody>
      </p:sp>
    </p:spTree>
    <p:extLst>
      <p:ext uri="{BB962C8B-B14F-4D97-AF65-F5344CB8AC3E}">
        <p14:creationId xmlns:p14="http://schemas.microsoft.com/office/powerpoint/2010/main" val="3328125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0606" y="568796"/>
            <a:ext cx="9731828" cy="5509200"/>
          </a:xfrm>
          <a:prstGeom prst="rect">
            <a:avLst/>
          </a:prstGeom>
        </p:spPr>
        <p:txBody>
          <a:bodyPr wrap="square">
            <a:spAutoFit/>
          </a:bodyPr>
          <a:lstStyle/>
          <a:p>
            <a:r>
              <a:rPr lang="en-US" sz="3200" b="1" dirty="0"/>
              <a:t>LEVEL OF IMPACT</a:t>
            </a:r>
            <a:endParaRPr lang="en-US" sz="3200" dirty="0"/>
          </a:p>
          <a:p>
            <a:pPr lvl="0" algn="just"/>
            <a:r>
              <a:rPr lang="en-US" sz="3200" dirty="0"/>
              <a:t>Reduces cases of examination malpractice</a:t>
            </a:r>
          </a:p>
          <a:p>
            <a:pPr lvl="0" algn="just"/>
            <a:r>
              <a:rPr lang="en-US" sz="3200" dirty="0"/>
              <a:t>Ensure coverage of syllabus to enhance learners performance</a:t>
            </a:r>
          </a:p>
          <a:p>
            <a:pPr lvl="0" algn="just"/>
            <a:endParaRPr lang="en-US" sz="3200" dirty="0"/>
          </a:p>
          <a:p>
            <a:pPr algn="just"/>
            <a:r>
              <a:rPr lang="en-US" sz="3200" b="1" dirty="0"/>
              <a:t>EFFECTIVENESS</a:t>
            </a:r>
            <a:endParaRPr lang="en-US" sz="3200" dirty="0"/>
          </a:p>
          <a:p>
            <a:pPr lvl="0" algn="just"/>
            <a:r>
              <a:rPr lang="en-US" sz="3200" dirty="0"/>
              <a:t>Challenges and inadequacies were identified for correction in subsequent year.</a:t>
            </a:r>
          </a:p>
          <a:p>
            <a:pPr lvl="0" algn="just"/>
            <a:r>
              <a:rPr lang="en-US" sz="3200" dirty="0"/>
              <a:t>Test administration is more objective and reliable</a:t>
            </a:r>
          </a:p>
          <a:p>
            <a:pPr algn="just"/>
            <a:r>
              <a:rPr lang="en-US" sz="3200" dirty="0"/>
              <a:t> </a:t>
            </a:r>
          </a:p>
        </p:txBody>
      </p:sp>
    </p:spTree>
    <p:extLst>
      <p:ext uri="{BB962C8B-B14F-4D97-AF65-F5344CB8AC3E}">
        <p14:creationId xmlns:p14="http://schemas.microsoft.com/office/powerpoint/2010/main" val="199540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799" y="415105"/>
            <a:ext cx="8911687" cy="1280890"/>
          </a:xfrm>
        </p:spPr>
        <p:txBody>
          <a:bodyPr>
            <a:normAutofit/>
          </a:bodyPr>
          <a:lstStyle/>
          <a:p>
            <a:r>
              <a:rPr lang="en-US" b="1" dirty="0"/>
              <a:t>RESUMPTION MONITORING</a:t>
            </a:r>
            <a:br>
              <a:rPr lang="en-US" dirty="0"/>
            </a:br>
            <a:endParaRPr lang="en-US" dirty="0"/>
          </a:p>
        </p:txBody>
      </p:sp>
      <p:sp>
        <p:nvSpPr>
          <p:cNvPr id="3" name="Content Placeholder 2"/>
          <p:cNvSpPr>
            <a:spLocks noGrp="1"/>
          </p:cNvSpPr>
          <p:nvPr>
            <p:ph idx="1"/>
          </p:nvPr>
        </p:nvSpPr>
        <p:spPr>
          <a:xfrm>
            <a:off x="1465807" y="1201784"/>
            <a:ext cx="8915400" cy="3670662"/>
          </a:xfrm>
        </p:spPr>
        <p:txBody>
          <a:bodyPr>
            <a:noAutofit/>
          </a:bodyPr>
          <a:lstStyle/>
          <a:p>
            <a:pPr marL="0" indent="0">
              <a:buNone/>
            </a:pPr>
            <a:r>
              <a:rPr lang="en-US" sz="2400" b="1" dirty="0"/>
              <a:t>LEVEL OF IMPACT</a:t>
            </a:r>
            <a:endParaRPr lang="en-US" sz="2400" dirty="0"/>
          </a:p>
          <a:p>
            <a:pPr marL="0" lvl="0" indent="0">
              <a:buNone/>
            </a:pPr>
            <a:r>
              <a:rPr lang="en-US" sz="2400" dirty="0"/>
              <a:t>Increased level of compliance to government policies and directives as it affects education.</a:t>
            </a:r>
          </a:p>
          <a:p>
            <a:pPr marL="0" lvl="0" indent="0">
              <a:buNone/>
            </a:pPr>
            <a:r>
              <a:rPr lang="en-US" sz="2400" dirty="0"/>
              <a:t>Improved teaching and learning</a:t>
            </a:r>
          </a:p>
          <a:p>
            <a:pPr marL="0" lvl="0" indent="0">
              <a:buNone/>
            </a:pPr>
            <a:r>
              <a:rPr lang="en-US" sz="2400" dirty="0"/>
              <a:t>Improved learners and teachers attendance</a:t>
            </a:r>
          </a:p>
          <a:p>
            <a:pPr marL="0" lvl="0" indent="0">
              <a:buNone/>
            </a:pPr>
            <a:r>
              <a:rPr lang="en-US" sz="2400" dirty="0"/>
              <a:t>Ensures readiness of schools to kick off with term’s work</a:t>
            </a:r>
          </a:p>
          <a:p>
            <a:pPr marL="0" lvl="0" indent="0">
              <a:buNone/>
            </a:pPr>
            <a:r>
              <a:rPr lang="en-US" sz="2400" dirty="0"/>
              <a:t>Reporting infrastructural situation of schools to the appropriate  MDAs (SCRPS).</a:t>
            </a:r>
          </a:p>
          <a:p>
            <a:pPr marL="0" indent="0">
              <a:buNone/>
            </a:pPr>
            <a:r>
              <a:rPr lang="en-US" sz="2400" b="1" dirty="0"/>
              <a:t>  EFFECTIVENESS</a:t>
            </a:r>
            <a:endParaRPr lang="en-US" sz="2400" dirty="0"/>
          </a:p>
          <a:p>
            <a:pPr marL="0" lvl="0" indent="0">
              <a:buNone/>
            </a:pPr>
            <a:r>
              <a:rPr lang="en-US" sz="2400" dirty="0"/>
              <a:t>Improved level of compliance to school calendar</a:t>
            </a:r>
          </a:p>
          <a:p>
            <a:pPr marL="0" lvl="0" indent="0">
              <a:buNone/>
            </a:pPr>
            <a:r>
              <a:rPr lang="en-US" sz="2400" dirty="0"/>
              <a:t>Positive effects on standard and quality of Education</a:t>
            </a:r>
          </a:p>
          <a:p>
            <a:pPr marL="0" indent="0">
              <a:buNone/>
            </a:pPr>
            <a:endParaRPr lang="en-US" sz="2400" dirty="0"/>
          </a:p>
        </p:txBody>
      </p:sp>
    </p:spTree>
    <p:extLst>
      <p:ext uri="{BB962C8B-B14F-4D97-AF65-F5344CB8AC3E}">
        <p14:creationId xmlns:p14="http://schemas.microsoft.com/office/powerpoint/2010/main" val="861245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ROUTINE MONITORING</a:t>
            </a:r>
            <a:br>
              <a:rPr lang="en-US" dirty="0"/>
            </a:br>
            <a:endParaRPr lang="en-US" dirty="0"/>
          </a:p>
        </p:txBody>
      </p:sp>
      <p:sp>
        <p:nvSpPr>
          <p:cNvPr id="3" name="Content Placeholder 2"/>
          <p:cNvSpPr>
            <a:spLocks noGrp="1"/>
          </p:cNvSpPr>
          <p:nvPr>
            <p:ph idx="1"/>
          </p:nvPr>
        </p:nvSpPr>
        <p:spPr>
          <a:xfrm>
            <a:off x="1502229" y="1702525"/>
            <a:ext cx="10002383" cy="3777622"/>
          </a:xfrm>
        </p:spPr>
        <p:txBody>
          <a:bodyPr>
            <a:normAutofit fontScale="85000" lnSpcReduction="20000"/>
          </a:bodyPr>
          <a:lstStyle/>
          <a:p>
            <a:pPr marL="0" indent="0">
              <a:buNone/>
            </a:pPr>
            <a:r>
              <a:rPr lang="en-US" sz="2800" b="1" dirty="0"/>
              <a:t>LEVEL OF IMPACT</a:t>
            </a:r>
            <a:endParaRPr lang="en-US" sz="2800" dirty="0"/>
          </a:p>
          <a:p>
            <a:pPr marL="0" lvl="0" indent="0">
              <a:buNone/>
            </a:pPr>
            <a:r>
              <a:rPr lang="en-US" sz="2800" dirty="0"/>
              <a:t>Coverage of syllabus is enhanced</a:t>
            </a:r>
          </a:p>
          <a:p>
            <a:pPr marL="0" lvl="0" indent="0">
              <a:buNone/>
            </a:pPr>
            <a:r>
              <a:rPr lang="en-US" sz="2800" dirty="0"/>
              <a:t>Statutory records are well kept</a:t>
            </a:r>
          </a:p>
          <a:p>
            <a:pPr marL="0" lvl="0" indent="0">
              <a:buNone/>
            </a:pPr>
            <a:r>
              <a:rPr lang="en-US" sz="2800" dirty="0"/>
              <a:t>Safe environment for learners</a:t>
            </a:r>
          </a:p>
          <a:p>
            <a:pPr marL="0" lvl="0" indent="0">
              <a:buNone/>
            </a:pPr>
            <a:endParaRPr lang="en-US" sz="2800" dirty="0"/>
          </a:p>
          <a:p>
            <a:pPr marL="0" indent="0">
              <a:buNone/>
            </a:pPr>
            <a:r>
              <a:rPr lang="en-US" sz="2800" b="1" dirty="0"/>
              <a:t>EFFECTIVENESS</a:t>
            </a:r>
            <a:endParaRPr lang="en-US" sz="2800" dirty="0"/>
          </a:p>
          <a:p>
            <a:pPr marL="0" lvl="0" indent="0">
              <a:buNone/>
            </a:pPr>
            <a:r>
              <a:rPr lang="en-US" sz="2800" dirty="0"/>
              <a:t>Regularity and punctuality of teachers and learners</a:t>
            </a:r>
          </a:p>
          <a:p>
            <a:pPr marL="0" lvl="0" indent="0">
              <a:buNone/>
            </a:pPr>
            <a:r>
              <a:rPr lang="en-US" sz="2800" dirty="0"/>
              <a:t>Enhanced conducive learning environment</a:t>
            </a:r>
          </a:p>
          <a:p>
            <a:pPr marL="0" indent="0">
              <a:buNone/>
            </a:pPr>
            <a:r>
              <a:rPr lang="en-US" sz="2800" dirty="0"/>
              <a:t> </a:t>
            </a:r>
          </a:p>
          <a:p>
            <a:endParaRPr lang="en-US" dirty="0"/>
          </a:p>
        </p:txBody>
      </p:sp>
    </p:spTree>
    <p:extLst>
      <p:ext uri="{BB962C8B-B14F-4D97-AF65-F5344CB8AC3E}">
        <p14:creationId xmlns:p14="http://schemas.microsoft.com/office/powerpoint/2010/main" val="320917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ADMISSION AUDIT MONITORING</a:t>
            </a:r>
            <a:br>
              <a:rPr lang="en-US" dirty="0"/>
            </a:br>
            <a:endParaRPr lang="en-US" dirty="0"/>
          </a:p>
        </p:txBody>
      </p:sp>
      <p:sp>
        <p:nvSpPr>
          <p:cNvPr id="3" name="Content Placeholder 2"/>
          <p:cNvSpPr>
            <a:spLocks noGrp="1"/>
          </p:cNvSpPr>
          <p:nvPr>
            <p:ph idx="1"/>
          </p:nvPr>
        </p:nvSpPr>
        <p:spPr>
          <a:xfrm>
            <a:off x="1541417" y="2159725"/>
            <a:ext cx="9963195" cy="4985657"/>
          </a:xfrm>
        </p:spPr>
        <p:txBody>
          <a:bodyPr>
            <a:noAutofit/>
          </a:bodyPr>
          <a:lstStyle/>
          <a:p>
            <a:pPr marL="0" indent="0">
              <a:buNone/>
            </a:pPr>
            <a:r>
              <a:rPr lang="en-US" sz="2400" b="1" dirty="0"/>
              <a:t>LEVEL OF IMPACT</a:t>
            </a:r>
            <a:endParaRPr lang="en-US" sz="2400" dirty="0"/>
          </a:p>
          <a:p>
            <a:pPr marL="0" lvl="0" indent="0">
              <a:buNone/>
            </a:pPr>
            <a:r>
              <a:rPr lang="en-US" sz="2400" dirty="0"/>
              <a:t>Reduced illegal admission</a:t>
            </a:r>
          </a:p>
          <a:p>
            <a:pPr marL="0" lvl="0" indent="0">
              <a:buNone/>
            </a:pPr>
            <a:r>
              <a:rPr lang="en-US" sz="2400" dirty="0"/>
              <a:t>Reduced illegal collection of money by teachers and management</a:t>
            </a:r>
          </a:p>
          <a:p>
            <a:pPr marL="0" indent="0">
              <a:buNone/>
            </a:pPr>
            <a:r>
              <a:rPr lang="en-US" sz="2400" b="1" dirty="0"/>
              <a:t> </a:t>
            </a:r>
            <a:r>
              <a:rPr lang="en-US" sz="2400" dirty="0"/>
              <a:t>Report infrastructural defects to appropriate MDAs</a:t>
            </a:r>
          </a:p>
          <a:p>
            <a:pPr marL="0" indent="0">
              <a:buNone/>
            </a:pPr>
            <a:r>
              <a:rPr lang="en-US" sz="2400" b="1" dirty="0"/>
              <a:t>EFFECTIVENESS</a:t>
            </a:r>
            <a:endParaRPr lang="en-US" sz="2400" dirty="0"/>
          </a:p>
          <a:p>
            <a:pPr marL="0" lvl="0" indent="0">
              <a:buNone/>
            </a:pPr>
            <a:r>
              <a:rPr lang="en-US" sz="2400" dirty="0"/>
              <a:t>Controlled multiple registrations</a:t>
            </a:r>
          </a:p>
          <a:p>
            <a:pPr marL="0" lvl="0" indent="0">
              <a:buNone/>
            </a:pPr>
            <a:r>
              <a:rPr lang="en-US" sz="2400" dirty="0"/>
              <a:t>Parents are encourage to speak out</a:t>
            </a:r>
          </a:p>
          <a:p>
            <a:pPr marL="0" lvl="0" indent="0">
              <a:buNone/>
            </a:pPr>
            <a:r>
              <a:rPr lang="en-US" sz="2400" dirty="0"/>
              <a:t>Provide conducive and comfort for Learners and Teachers</a:t>
            </a:r>
          </a:p>
          <a:p>
            <a:pPr marL="0" indent="0">
              <a:buNone/>
            </a:pPr>
            <a:endParaRPr lang="en-US" sz="2400" dirty="0"/>
          </a:p>
        </p:txBody>
      </p:sp>
    </p:spTree>
    <p:extLst>
      <p:ext uri="{BB962C8B-B14F-4D97-AF65-F5344CB8AC3E}">
        <p14:creationId xmlns:p14="http://schemas.microsoft.com/office/powerpoint/2010/main" val="309712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3736" y="487315"/>
            <a:ext cx="8911687" cy="1280890"/>
          </a:xfrm>
        </p:spPr>
        <p:txBody>
          <a:bodyPr/>
          <a:lstStyle/>
          <a:p>
            <a:r>
              <a:rPr lang="en-US" b="1" dirty="0"/>
              <a:t>COMPLIANCE MONITORING</a:t>
            </a:r>
            <a:br>
              <a:rPr lang="en-US" dirty="0"/>
            </a:br>
            <a:endParaRPr lang="en-US" dirty="0"/>
          </a:p>
        </p:txBody>
      </p:sp>
      <p:sp>
        <p:nvSpPr>
          <p:cNvPr id="3" name="Content Placeholder 2"/>
          <p:cNvSpPr>
            <a:spLocks noGrp="1"/>
          </p:cNvSpPr>
          <p:nvPr>
            <p:ph idx="1"/>
          </p:nvPr>
        </p:nvSpPr>
        <p:spPr>
          <a:xfrm>
            <a:off x="1240972" y="1127760"/>
            <a:ext cx="10093823" cy="3109703"/>
          </a:xfrm>
        </p:spPr>
        <p:txBody>
          <a:bodyPr>
            <a:noAutofit/>
          </a:bodyPr>
          <a:lstStyle/>
          <a:p>
            <a:pPr lvl="2">
              <a:buFont typeface="Wingdings" panose="05000000000000000000" pitchFamily="2" charset="2"/>
              <a:buChar char="Ø"/>
            </a:pPr>
            <a:r>
              <a:rPr lang="en-US" sz="2000" dirty="0"/>
              <a:t>Adherence to government  directives</a:t>
            </a:r>
          </a:p>
          <a:p>
            <a:pPr lvl="2">
              <a:buFont typeface="Wingdings" panose="05000000000000000000" pitchFamily="2" charset="2"/>
              <a:buChar char="Ø"/>
            </a:pPr>
            <a:r>
              <a:rPr lang="en-US" sz="2000" dirty="0"/>
              <a:t>Monitoring of sub-standard / illegal schools</a:t>
            </a:r>
          </a:p>
          <a:p>
            <a:pPr marL="0" indent="0">
              <a:buNone/>
            </a:pPr>
            <a:r>
              <a:rPr lang="en-US" sz="2200" b="1" dirty="0"/>
              <a:t>LEVEL OF IMPACT</a:t>
            </a:r>
            <a:endParaRPr lang="en-US" sz="2200" dirty="0"/>
          </a:p>
          <a:p>
            <a:pPr marL="0" lvl="0" indent="0">
              <a:buNone/>
            </a:pPr>
            <a:r>
              <a:rPr lang="en-US" sz="2200" dirty="0"/>
              <a:t>Compliance to government policies and directives</a:t>
            </a:r>
          </a:p>
          <a:p>
            <a:pPr marL="0" lvl="0" indent="0">
              <a:buNone/>
            </a:pPr>
            <a:r>
              <a:rPr lang="en-US" sz="2200" dirty="0"/>
              <a:t>Minimal reduction in the proliferation of substandard / illegal schools</a:t>
            </a:r>
          </a:p>
          <a:p>
            <a:pPr marL="0" lvl="0" indent="0">
              <a:buNone/>
            </a:pPr>
            <a:r>
              <a:rPr lang="en-US" sz="2200" dirty="0"/>
              <a:t>Increased awareness on how to curb the spread of disease.</a:t>
            </a:r>
          </a:p>
          <a:p>
            <a:pPr marL="0" indent="0">
              <a:buNone/>
            </a:pPr>
            <a:r>
              <a:rPr lang="en-US" sz="2200" b="1" dirty="0"/>
              <a:t> </a:t>
            </a:r>
          </a:p>
          <a:p>
            <a:pPr marL="0" indent="0">
              <a:buNone/>
            </a:pPr>
            <a:r>
              <a:rPr lang="en-US" sz="2200" b="1" dirty="0"/>
              <a:t>EFFECETIVENESS</a:t>
            </a:r>
            <a:endParaRPr lang="en-US" sz="2200" dirty="0"/>
          </a:p>
          <a:p>
            <a:pPr marL="0" lvl="0" indent="0">
              <a:buNone/>
            </a:pPr>
            <a:r>
              <a:rPr lang="en-US" sz="2200" dirty="0"/>
              <a:t>Increased awareness of school owners having direct access with the Ministry.</a:t>
            </a:r>
          </a:p>
          <a:p>
            <a:pPr marL="0" indent="0">
              <a:buNone/>
            </a:pPr>
            <a:r>
              <a:rPr lang="en-US" sz="2000" dirty="0"/>
              <a:t>Compliance monitoring has lead to increased in schools seeking approval to operate, thus leading to increase in revenue generation for the state.</a:t>
            </a:r>
          </a:p>
          <a:p>
            <a:endParaRPr lang="en-US" sz="2400" dirty="0"/>
          </a:p>
        </p:txBody>
      </p:sp>
    </p:spTree>
    <p:extLst>
      <p:ext uri="{BB962C8B-B14F-4D97-AF65-F5344CB8AC3E}">
        <p14:creationId xmlns:p14="http://schemas.microsoft.com/office/powerpoint/2010/main" val="3392484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9600" dirty="0"/>
              <a:t>THANK YOU !</a:t>
            </a:r>
          </a:p>
        </p:txBody>
      </p:sp>
    </p:spTree>
    <p:extLst>
      <p:ext uri="{BB962C8B-B14F-4D97-AF65-F5344CB8AC3E}">
        <p14:creationId xmlns:p14="http://schemas.microsoft.com/office/powerpoint/2010/main" val="2131065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85800"/>
          </a:xfrm>
        </p:spPr>
        <p:txBody>
          <a:bodyPr>
            <a:noAutofit/>
          </a:bodyPr>
          <a:lstStyle/>
          <a:p>
            <a:endParaRPr lang="en-US" sz="6000" dirty="0"/>
          </a:p>
        </p:txBody>
      </p:sp>
      <p:sp>
        <p:nvSpPr>
          <p:cNvPr id="3" name="Content Placeholder 2"/>
          <p:cNvSpPr>
            <a:spLocks noGrp="1"/>
          </p:cNvSpPr>
          <p:nvPr>
            <p:ph idx="1"/>
          </p:nvPr>
        </p:nvSpPr>
        <p:spPr>
          <a:xfrm>
            <a:off x="1524000" y="762000"/>
            <a:ext cx="9144000" cy="6096000"/>
          </a:xfrm>
        </p:spPr>
        <p:txBody>
          <a:bodyPr>
            <a:normAutofit fontScale="92500"/>
          </a:bodyPr>
          <a:lstStyle/>
          <a:p>
            <a:pPr algn="ctr">
              <a:buNone/>
            </a:pPr>
            <a:endParaRPr lang="en-US" sz="4400" b="1" dirty="0"/>
          </a:p>
          <a:p>
            <a:pPr>
              <a:buNone/>
            </a:pPr>
            <a:r>
              <a:rPr lang="en-US" sz="2400" b="1" dirty="0"/>
              <a:t>   </a:t>
            </a:r>
            <a:r>
              <a:rPr lang="en-US" sz="4000" b="1" dirty="0"/>
              <a:t>  </a:t>
            </a:r>
            <a:r>
              <a:rPr lang="en-US" sz="4400" b="1" dirty="0"/>
              <a:t>In line with the establishment of Lagos State Office of Education Quality Assurance through the executive order of 13</a:t>
            </a:r>
            <a:r>
              <a:rPr lang="en-US" sz="4400" b="1" baseline="30000" dirty="0"/>
              <a:t>th</a:t>
            </a:r>
            <a:r>
              <a:rPr lang="en-US" sz="4400" b="1" dirty="0"/>
              <a:t> September, 2013, and which became operational on 2</a:t>
            </a:r>
            <a:r>
              <a:rPr lang="en-US" sz="4400" b="1" baseline="30000" dirty="0"/>
              <a:t>nd</a:t>
            </a:r>
            <a:r>
              <a:rPr lang="en-US" sz="4400" b="1" dirty="0"/>
              <a:t> March, 2015. The Monitoring and Investigation Department was mandated to carry out strategic and specific functions. </a:t>
            </a:r>
            <a:endParaRPr lang="en-US" b="1" dirty="0"/>
          </a:p>
          <a:p>
            <a:pPr>
              <a:buFont typeface="Wingdings" pitchFamily="2" charset="2"/>
              <a:buChar char="Ø"/>
            </a:pPr>
            <a:endParaRPr lang="en-US" b="1" dirty="0"/>
          </a:p>
        </p:txBody>
      </p:sp>
    </p:spTree>
    <p:extLst>
      <p:ext uri="{BB962C8B-B14F-4D97-AF65-F5344CB8AC3E}">
        <p14:creationId xmlns:p14="http://schemas.microsoft.com/office/powerpoint/2010/main" val="2996461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0"/>
            <a:ext cx="9144000" cy="6858000"/>
          </a:xfrm>
        </p:spPr>
        <p:txBody>
          <a:bodyPr>
            <a:normAutofit fontScale="92500" lnSpcReduction="10000"/>
          </a:bodyPr>
          <a:lstStyle/>
          <a:p>
            <a:r>
              <a:rPr lang="en-US" b="1" dirty="0"/>
              <a:t>STRATEGIC DIRECTION CONTINUES</a:t>
            </a:r>
          </a:p>
          <a:p>
            <a:pPr marL="342900" lvl="0" indent="-342900" algn="l"/>
            <a:r>
              <a:rPr lang="en-US" sz="4400" b="1" dirty="0"/>
              <a:t>The outlined strategic directions were structured to improve effectiveness and outputs of the Unit for necessary impact at resolving cases on time thereby improving learners’ performances, parents/proprietors’ relationship, society perceptions about the Agency and total harmony in the education sector.</a:t>
            </a:r>
            <a:r>
              <a:rPr lang="en-US" sz="4400" b="1" dirty="0">
                <a:solidFill>
                  <a:prstClr val="black"/>
                </a:solidFill>
              </a:rPr>
              <a:t> </a:t>
            </a:r>
            <a:r>
              <a:rPr lang="en-US" sz="4400" dirty="0">
                <a:solidFill>
                  <a:prstClr val="black"/>
                </a:solidFill>
              </a:rPr>
              <a:t>The functions of Monitoring and Investigation Department include</a:t>
            </a:r>
            <a:r>
              <a:rPr lang="en-US" sz="4400" b="1" dirty="0">
                <a:solidFill>
                  <a:prstClr val="black"/>
                </a:solidFill>
              </a:rPr>
              <a:t>: </a:t>
            </a:r>
          </a:p>
          <a:p>
            <a:pPr algn="l"/>
            <a:endParaRPr lang="en-US" sz="4400" b="1" dirty="0"/>
          </a:p>
        </p:txBody>
      </p:sp>
    </p:spTree>
    <p:extLst>
      <p:ext uri="{BB962C8B-B14F-4D97-AF65-F5344CB8AC3E}">
        <p14:creationId xmlns:p14="http://schemas.microsoft.com/office/powerpoint/2010/main" val="1302480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0"/>
            <a:ext cx="9067800" cy="6858000"/>
          </a:xfrm>
        </p:spPr>
        <p:txBody>
          <a:bodyPr>
            <a:normAutofit fontScale="92500" lnSpcReduction="10000"/>
          </a:bodyPr>
          <a:lstStyle/>
          <a:p>
            <a:r>
              <a:rPr lang="en-US" sz="4400" b="1" dirty="0"/>
              <a:t>INVESTIGATION UNIT</a:t>
            </a:r>
          </a:p>
          <a:p>
            <a:r>
              <a:rPr lang="en-US" sz="4400" b="1" dirty="0"/>
              <a:t>The functions of this unit include:</a:t>
            </a:r>
          </a:p>
          <a:p>
            <a:pPr algn="l">
              <a:buFont typeface="Wingdings" pitchFamily="2" charset="2"/>
              <a:buChar char="Ø"/>
            </a:pPr>
            <a:r>
              <a:rPr lang="en-US" b="1" dirty="0"/>
              <a:t>Proper filing and documentation of petitions.</a:t>
            </a:r>
          </a:p>
          <a:p>
            <a:pPr algn="l">
              <a:buFont typeface="Wingdings" pitchFamily="2" charset="2"/>
              <a:buChar char="Ø"/>
            </a:pPr>
            <a:r>
              <a:rPr lang="en-US" b="1" dirty="0"/>
              <a:t>Prompt investigation of reported cases.</a:t>
            </a:r>
          </a:p>
          <a:p>
            <a:pPr algn="l">
              <a:buFont typeface="Wingdings" pitchFamily="2" charset="2"/>
              <a:buChar char="Ø"/>
            </a:pPr>
            <a:r>
              <a:rPr lang="en-US" b="1" dirty="0"/>
              <a:t> Preparation of reports on investigated cases.</a:t>
            </a:r>
          </a:p>
          <a:p>
            <a:pPr algn="l">
              <a:buFont typeface="Wingdings" pitchFamily="2" charset="2"/>
              <a:buChar char="Ø"/>
            </a:pPr>
            <a:r>
              <a:rPr lang="en-US" b="1" dirty="0"/>
              <a:t> Filing and documentation of reports.</a:t>
            </a:r>
          </a:p>
          <a:p>
            <a:pPr algn="l">
              <a:buFont typeface="Wingdings" pitchFamily="2" charset="2"/>
              <a:buChar char="Ø"/>
            </a:pPr>
            <a:r>
              <a:rPr lang="en-US" b="1" dirty="0"/>
              <a:t>Enforcement of approved recommendations.</a:t>
            </a:r>
          </a:p>
          <a:p>
            <a:pPr algn="l">
              <a:buFont typeface="Wingdings" pitchFamily="2" charset="2"/>
              <a:buChar char="Ø"/>
            </a:pPr>
            <a:r>
              <a:rPr lang="en-US" b="1" dirty="0"/>
              <a:t>Enforcement of schools’ compliance to government directives and policies.</a:t>
            </a:r>
          </a:p>
          <a:p>
            <a:pPr algn="l">
              <a:buFont typeface="Wingdings" pitchFamily="2" charset="2"/>
              <a:buChar char="Ø"/>
            </a:pPr>
            <a:r>
              <a:rPr lang="en-US" b="1" dirty="0"/>
              <a:t>Confidentiality in respect of cases under investigation.</a:t>
            </a:r>
          </a:p>
          <a:p>
            <a:pPr algn="l">
              <a:buFont typeface="Wingdings" pitchFamily="2" charset="2"/>
              <a:buChar char="Ø"/>
            </a:pPr>
            <a:r>
              <a:rPr lang="en-US" b="1" dirty="0"/>
              <a:t>Friendly/Cordial working relationship with sister Agencies  e.g. MYSD, DSVA, RRS, Police Task Force, Safety Commission, etc.</a:t>
            </a:r>
          </a:p>
          <a:p>
            <a:pPr algn="l"/>
            <a:endParaRPr lang="en-US" sz="4400" b="1" dirty="0"/>
          </a:p>
        </p:txBody>
      </p:sp>
    </p:spTree>
    <p:extLst>
      <p:ext uri="{BB962C8B-B14F-4D97-AF65-F5344CB8AC3E}">
        <p14:creationId xmlns:p14="http://schemas.microsoft.com/office/powerpoint/2010/main" val="278272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
            <a:ext cx="9144000" cy="457199"/>
          </a:xfrm>
        </p:spPr>
        <p:txBody>
          <a:bodyPr>
            <a:normAutofit fontScale="90000"/>
          </a:bodyPr>
          <a:lstStyle/>
          <a:p>
            <a:r>
              <a:rPr lang="en-US" dirty="0"/>
              <a:t>LEVEL OF IMPACT AND EFFECTIVENESS</a:t>
            </a:r>
          </a:p>
        </p:txBody>
      </p:sp>
      <p:sp>
        <p:nvSpPr>
          <p:cNvPr id="3" name="Subtitle 2"/>
          <p:cNvSpPr>
            <a:spLocks noGrp="1"/>
          </p:cNvSpPr>
          <p:nvPr>
            <p:ph type="subTitle" idx="1"/>
          </p:nvPr>
        </p:nvSpPr>
        <p:spPr>
          <a:xfrm>
            <a:off x="1524000" y="457200"/>
            <a:ext cx="9144000" cy="6400800"/>
          </a:xfrm>
        </p:spPr>
        <p:txBody>
          <a:bodyPr>
            <a:normAutofit/>
          </a:bodyPr>
          <a:lstStyle/>
          <a:p>
            <a:pPr algn="l">
              <a:buFont typeface="Wingdings" pitchFamily="2" charset="2"/>
              <a:buChar char="Ø"/>
            </a:pPr>
            <a:r>
              <a:rPr lang="en-US" sz="2400" dirty="0"/>
              <a:t> Improved stakeholders’ confidence and trust in the Agency as a result of prompt responses  to, and disposition of cases/petitions received. Increase in the volume of reported cases of abuse etc.</a:t>
            </a:r>
          </a:p>
          <a:p>
            <a:pPr algn="l">
              <a:buFont typeface="Wingdings" pitchFamily="2" charset="2"/>
              <a:buChar char="Ø"/>
            </a:pPr>
            <a:r>
              <a:rPr lang="en-US" sz="2400" dirty="0"/>
              <a:t>Increase in the number of requests for Government approvals from the Ministry</a:t>
            </a:r>
            <a:r>
              <a:rPr lang="en-US" sz="2400" dirty="0">
                <a:solidFill>
                  <a:prstClr val="black">
                    <a:tint val="75000"/>
                  </a:prstClr>
                </a:solidFill>
              </a:rPr>
              <a:t>  due to sustained and continuous monitoring of schools.</a:t>
            </a:r>
            <a:r>
              <a:rPr lang="en-US" sz="2400" dirty="0"/>
              <a:t>  </a:t>
            </a:r>
          </a:p>
          <a:p>
            <a:pPr algn="l">
              <a:buFont typeface="Wingdings" pitchFamily="2" charset="2"/>
              <a:buChar char="Ø"/>
            </a:pPr>
            <a:r>
              <a:rPr lang="en-US" sz="2400" dirty="0"/>
              <a:t>Regular sensitization in schools on effects of child abuse to learners and stakeholders has resulted in greater awareness amongst learners and other stakeholders. This has also led to improvement in learners’ confidence as more cases are being reported. Learners no longer suffer in silence.</a:t>
            </a:r>
          </a:p>
          <a:p>
            <a:pPr algn="l">
              <a:buFont typeface="Wingdings" pitchFamily="2" charset="2"/>
              <a:buChar char="Ø"/>
            </a:pPr>
            <a:r>
              <a:rPr lang="en-US" sz="2400" dirty="0"/>
              <a:t>There is an increase in schools’ awareness on compliance to Government directives as a result of effective follow-ups on approved recommendations.</a:t>
            </a:r>
          </a:p>
          <a:p>
            <a:pPr algn="l"/>
            <a:r>
              <a:rPr lang="en-US" sz="2000" dirty="0"/>
              <a:t> </a:t>
            </a:r>
          </a:p>
        </p:txBody>
      </p:sp>
    </p:spTree>
    <p:extLst>
      <p:ext uri="{BB962C8B-B14F-4D97-AF65-F5344CB8AC3E}">
        <p14:creationId xmlns:p14="http://schemas.microsoft.com/office/powerpoint/2010/main" val="253948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1F8-CF77-29D2-DE9C-72AD5778A0DF}"/>
              </a:ext>
            </a:extLst>
          </p:cNvPr>
          <p:cNvSpPr>
            <a:spLocks noGrp="1"/>
          </p:cNvSpPr>
          <p:nvPr>
            <p:ph type="title"/>
          </p:nvPr>
        </p:nvSpPr>
        <p:spPr/>
        <p:txBody>
          <a:bodyPr>
            <a:normAutofit fontScale="90000"/>
          </a:bodyPr>
          <a:lstStyle/>
          <a:p>
            <a:pPr marL="571500" indent="-571500">
              <a:buFont typeface="Wingdings" panose="05000000000000000000" pitchFamily="2" charset="2"/>
              <a:buChar char="Ø"/>
            </a:pPr>
            <a:br>
              <a:rPr lang="en-US" dirty="0"/>
            </a:br>
            <a:r>
              <a:rPr lang="en-US" dirty="0"/>
              <a:t>SAFEGUARDING AND CHILD SAFETY IN SCHOOLS</a:t>
            </a:r>
            <a:br>
              <a:rPr lang="en-US" dirty="0"/>
            </a:br>
            <a:endParaRPr lang="en-US" dirty="0"/>
          </a:p>
        </p:txBody>
      </p:sp>
      <p:sp>
        <p:nvSpPr>
          <p:cNvPr id="3" name="Content Placeholder 2">
            <a:extLst>
              <a:ext uri="{FF2B5EF4-FFF2-40B4-BE49-F238E27FC236}">
                <a16:creationId xmlns:a16="http://schemas.microsoft.com/office/drawing/2014/main" id="{E88640AF-2267-9BE1-21B5-75D0385079E8}"/>
              </a:ext>
            </a:extLst>
          </p:cNvPr>
          <p:cNvSpPr>
            <a:spLocks noGrp="1"/>
          </p:cNvSpPr>
          <p:nvPr>
            <p:ph idx="1"/>
          </p:nvPr>
        </p:nvSpPr>
        <p:spPr/>
        <p:txBody>
          <a:bodyPr/>
          <a:lstStyle/>
          <a:p>
            <a:pPr>
              <a:buFont typeface="Wingdings" panose="05000000000000000000" pitchFamily="2" charset="2"/>
              <a:buChar char="Ø"/>
            </a:pPr>
            <a:r>
              <a:rPr lang="en-US" dirty="0"/>
              <a:t>ABUSES IN SCHOOLS</a:t>
            </a:r>
          </a:p>
          <a:p>
            <a:pPr>
              <a:buFont typeface="Wingdings" panose="05000000000000000000" pitchFamily="2" charset="2"/>
              <a:buChar char="Ø"/>
            </a:pPr>
            <a:r>
              <a:rPr lang="en-US" dirty="0"/>
              <a:t>SAFE LEARNING ENVIRONMENT</a:t>
            </a:r>
          </a:p>
          <a:p>
            <a:pPr>
              <a:buFont typeface="Wingdings" panose="05000000000000000000" pitchFamily="2" charset="2"/>
              <a:buChar char="Ø"/>
            </a:pPr>
            <a:r>
              <a:rPr lang="en-US" dirty="0"/>
              <a:t>LAGOS STATE SAFEGUARDING AND CHILD PROTECTION POLICY</a:t>
            </a:r>
          </a:p>
          <a:p>
            <a:pPr>
              <a:buFont typeface="Wingdings" panose="05000000000000000000" pitchFamily="2" charset="2"/>
              <a:buChar char="Ø"/>
            </a:pPr>
            <a:r>
              <a:rPr lang="en-US" dirty="0"/>
              <a:t>ADOPTION OF THE POLICY AND COMPLIANCE </a:t>
            </a:r>
          </a:p>
          <a:p>
            <a:pPr>
              <a:buFont typeface="Wingdings" panose="05000000000000000000" pitchFamily="2" charset="2"/>
              <a:buChar char="Ø"/>
            </a:pPr>
            <a:r>
              <a:rPr lang="en-US" dirty="0"/>
              <a:t>SCHOOL SAFETY PROTOCOLS </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08364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7B15F-0E89-0829-918F-D736C58B1D97}"/>
              </a:ext>
            </a:extLst>
          </p:cNvPr>
          <p:cNvSpPr>
            <a:spLocks noGrp="1"/>
          </p:cNvSpPr>
          <p:nvPr>
            <p:ph type="title"/>
          </p:nvPr>
        </p:nvSpPr>
        <p:spPr/>
        <p:txBody>
          <a:bodyPr/>
          <a:lstStyle/>
          <a:p>
            <a:r>
              <a:rPr lang="en-US" dirty="0"/>
              <a:t>CRITERIA FOR SCHOOL CLOSURE</a:t>
            </a:r>
          </a:p>
        </p:txBody>
      </p:sp>
      <p:sp>
        <p:nvSpPr>
          <p:cNvPr id="3" name="Content Placeholder 2">
            <a:extLst>
              <a:ext uri="{FF2B5EF4-FFF2-40B4-BE49-F238E27FC236}">
                <a16:creationId xmlns:a16="http://schemas.microsoft.com/office/drawing/2014/main" id="{63D96FF4-DC90-4270-F8EA-93ADDA03E09C}"/>
              </a:ext>
            </a:extLst>
          </p:cNvPr>
          <p:cNvSpPr>
            <a:spLocks noGrp="1"/>
          </p:cNvSpPr>
          <p:nvPr>
            <p:ph idx="1"/>
          </p:nvPr>
        </p:nvSpPr>
        <p:spPr/>
        <p:txBody>
          <a:bodyPr/>
          <a:lstStyle/>
          <a:p>
            <a:pPr>
              <a:buFont typeface="Wingdings" panose="05000000000000000000" pitchFamily="2" charset="2"/>
              <a:buChar char="Ø"/>
            </a:pPr>
            <a:r>
              <a:rPr lang="en-US" dirty="0"/>
              <a:t>OPERATING WITHOUT A GOVERNMENT APPROVAL</a:t>
            </a:r>
          </a:p>
          <a:p>
            <a:pPr>
              <a:buFont typeface="Wingdings" panose="05000000000000000000" pitchFamily="2" charset="2"/>
              <a:buChar char="Ø"/>
            </a:pPr>
            <a:r>
              <a:rPr lang="en-US" dirty="0"/>
              <a:t>THREAT TO LEARNERS’ SAFETY</a:t>
            </a:r>
          </a:p>
          <a:p>
            <a:pPr>
              <a:buFont typeface="Wingdings" panose="05000000000000000000" pitchFamily="2" charset="2"/>
              <a:buChar char="Ø"/>
            </a:pPr>
            <a:r>
              <a:rPr lang="en-US" dirty="0"/>
              <a:t>SUBSTANDARD  FACILITIES/INFRASTRUCTURE</a:t>
            </a:r>
          </a:p>
          <a:p>
            <a:pPr>
              <a:buFont typeface="Wingdings" panose="05000000000000000000" pitchFamily="2" charset="2"/>
              <a:buChar char="Ø"/>
            </a:pPr>
            <a:r>
              <a:rPr lang="en-US" dirty="0"/>
              <a:t>CONTRAVENTION OF EXISTING EDUCATION LAW AND GUIDELINES ON THE ESTABLISHMENT AND OPERATION OF PRIVATE SCHOOLS IN THE STATE</a:t>
            </a:r>
          </a:p>
          <a:p>
            <a:pPr>
              <a:buFont typeface="Wingdings" panose="05000000000000000000" pitchFamily="2" charset="2"/>
              <a:buChar char="Ø"/>
            </a:pPr>
            <a:r>
              <a:rPr lang="en-US" dirty="0"/>
              <a:t>REPEATED CULPABILITY IN EXAMINATION MALPRACTICE</a:t>
            </a:r>
          </a:p>
          <a:p>
            <a:pPr>
              <a:buFont typeface="Wingdings" panose="05000000000000000000" pitchFamily="2" charset="2"/>
              <a:buChar char="Ø"/>
            </a:pPr>
            <a:r>
              <a:rPr lang="en-US" dirty="0"/>
              <a:t>ETC</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018130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PROTOCOLS FOR SCHOOL CLOSURE</a:t>
            </a:r>
          </a:p>
        </p:txBody>
      </p:sp>
      <p:sp>
        <p:nvSpPr>
          <p:cNvPr id="3" name="Content Placeholder 2"/>
          <p:cNvSpPr>
            <a:spLocks noGrp="1"/>
          </p:cNvSpPr>
          <p:nvPr>
            <p:ph idx="1"/>
          </p:nvPr>
        </p:nvSpPr>
        <p:spPr>
          <a:xfrm>
            <a:off x="1107583" y="1944710"/>
            <a:ext cx="9375820" cy="4181454"/>
          </a:xfrm>
        </p:spPr>
        <p:txBody>
          <a:bodyPr>
            <a:normAutofit fontScale="77500" lnSpcReduction="20000"/>
          </a:bodyPr>
          <a:lstStyle/>
          <a:p>
            <a:pPr algn="just">
              <a:buFont typeface="Wingdings" panose="05000000000000000000" pitchFamily="2" charset="2"/>
              <a:buChar char="Ø"/>
            </a:pPr>
            <a:r>
              <a:rPr lang="en-GB" dirty="0"/>
              <a:t>Approved recommendations for closure are forwarded to the Honourable Commissioner for approval.</a:t>
            </a:r>
          </a:p>
          <a:p>
            <a:pPr algn="just">
              <a:buFont typeface="Wingdings" panose="05000000000000000000" pitchFamily="2" charset="2"/>
              <a:buChar char="Ø"/>
            </a:pPr>
            <a:r>
              <a:rPr lang="en-GB" dirty="0"/>
              <a:t>HC (Education)’s approval is communicated to the school proprietor.</a:t>
            </a:r>
          </a:p>
          <a:p>
            <a:pPr algn="just">
              <a:buFont typeface="Wingdings" panose="05000000000000000000" pitchFamily="2" charset="2"/>
              <a:buChar char="Ø"/>
            </a:pPr>
            <a:r>
              <a:rPr lang="en-GB" dirty="0"/>
              <a:t>Meeting is held with representatives of parents of learners on admission for notification.</a:t>
            </a:r>
          </a:p>
          <a:p>
            <a:pPr algn="just">
              <a:buFont typeface="Wingdings" panose="05000000000000000000" pitchFamily="2" charset="2"/>
              <a:buChar char="Ø"/>
            </a:pPr>
            <a:r>
              <a:rPr lang="en-GB" dirty="0"/>
              <a:t>Process of leaners’ continuity of learning is discussed with parents, with option of transfer to Government schools if parents wishes.</a:t>
            </a:r>
          </a:p>
          <a:p>
            <a:pPr algn="just">
              <a:buFont typeface="Wingdings" panose="05000000000000000000" pitchFamily="2" charset="2"/>
              <a:buChar char="Ø"/>
            </a:pPr>
            <a:r>
              <a:rPr lang="en-GB" dirty="0"/>
              <a:t>Parents’ consent or rejection of the offer is obtained at the meeting.</a:t>
            </a:r>
          </a:p>
          <a:p>
            <a:pPr algn="just">
              <a:buFont typeface="Wingdings" panose="05000000000000000000" pitchFamily="2" charset="2"/>
              <a:buChar char="Ø"/>
            </a:pPr>
            <a:r>
              <a:rPr lang="en-GB" dirty="0"/>
              <a:t>School owner is served with letter of closure.</a:t>
            </a:r>
          </a:p>
          <a:p>
            <a:pPr algn="just">
              <a:buFont typeface="Wingdings" panose="05000000000000000000" pitchFamily="2" charset="2"/>
              <a:buChar char="Ø"/>
            </a:pPr>
            <a:r>
              <a:rPr lang="en-GB" dirty="0"/>
              <a:t>School is eventually closed down and Government sticker of closure pasted at the entrance. </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105434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116874"/>
            <a:ext cx="8915399" cy="2262781"/>
          </a:xfrm>
        </p:spPr>
        <p:txBody>
          <a:bodyPr/>
          <a:lstStyle/>
          <a:p>
            <a:r>
              <a:rPr lang="en-US" b="1" dirty="0"/>
              <a:t>MONITORING UNIT</a:t>
            </a:r>
          </a:p>
        </p:txBody>
      </p:sp>
      <p:sp>
        <p:nvSpPr>
          <p:cNvPr id="3" name="Subtitle 2"/>
          <p:cNvSpPr>
            <a:spLocks noGrp="1"/>
          </p:cNvSpPr>
          <p:nvPr>
            <p:ph type="subTitle" idx="1"/>
          </p:nvPr>
        </p:nvSpPr>
        <p:spPr>
          <a:xfrm>
            <a:off x="2589213" y="4189550"/>
            <a:ext cx="8915399" cy="1126283"/>
          </a:xfrm>
        </p:spPr>
        <p:txBody>
          <a:bodyPr>
            <a:normAutofit/>
          </a:bodyPr>
          <a:lstStyle/>
          <a:p>
            <a:r>
              <a:rPr lang="en-US" sz="2000" b="1" dirty="0"/>
              <a:t>OUR MANDATE</a:t>
            </a:r>
          </a:p>
        </p:txBody>
      </p:sp>
    </p:spTree>
    <p:extLst>
      <p:ext uri="{BB962C8B-B14F-4D97-AF65-F5344CB8AC3E}">
        <p14:creationId xmlns:p14="http://schemas.microsoft.com/office/powerpoint/2010/main" val="134350880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170</TotalTime>
  <Words>842</Words>
  <Application>Microsoft Office PowerPoint</Application>
  <PresentationFormat>Widescreen</PresentationFormat>
  <Paragraphs>114</Paragraphs>
  <Slides>16</Slides>
  <Notes>0</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16</vt:i4>
      </vt:variant>
    </vt:vector>
  </HeadingPairs>
  <TitlesOfParts>
    <vt:vector size="28" baseType="lpstr">
      <vt:lpstr>Arial</vt:lpstr>
      <vt:lpstr>Calibri</vt:lpstr>
      <vt:lpstr>Century Gothic</vt:lpstr>
      <vt:lpstr>Wingdings</vt:lpstr>
      <vt:lpstr>Wingdings 3</vt:lpstr>
      <vt:lpstr>Wisp</vt:lpstr>
      <vt:lpstr>1_Office Theme</vt:lpstr>
      <vt:lpstr>2_Office Theme</vt:lpstr>
      <vt:lpstr>4_Office Theme</vt:lpstr>
      <vt:lpstr>3_Office Theme</vt:lpstr>
      <vt:lpstr>5_Office Theme</vt:lpstr>
      <vt:lpstr>6_Office Theme</vt:lpstr>
      <vt:lpstr>PowerPoint Presentation</vt:lpstr>
      <vt:lpstr>PowerPoint Presentation</vt:lpstr>
      <vt:lpstr>PowerPoint Presentation</vt:lpstr>
      <vt:lpstr>PowerPoint Presentation</vt:lpstr>
      <vt:lpstr>LEVEL OF IMPACT AND EFFECTIVENESS</vt:lpstr>
      <vt:lpstr> SAFEGUARDING AND CHILD SAFETY IN SCHOOLS </vt:lpstr>
      <vt:lpstr>CRITERIA FOR SCHOOL CLOSURE</vt:lpstr>
      <vt:lpstr>PROTOCOLS FOR SCHOOL CLOSURE</vt:lpstr>
      <vt:lpstr>MONITORING UNIT</vt:lpstr>
      <vt:lpstr>  EXAMINATION MONITORING     (EXTERNAL &amp; INTERNAL)  </vt:lpstr>
      <vt:lpstr>PowerPoint Presentation</vt:lpstr>
      <vt:lpstr>RESUMPTION MONITORING </vt:lpstr>
      <vt:lpstr>ROUTINE MONITORING </vt:lpstr>
      <vt:lpstr>ADMISSION AUDIT MONITORING </vt:lpstr>
      <vt:lpstr>COMPLIANCE MONITORING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UNIT</dc:title>
  <dc:creator>HP</dc:creator>
  <cp:lastModifiedBy>2347015745345</cp:lastModifiedBy>
  <cp:revision>34</cp:revision>
  <dcterms:created xsi:type="dcterms:W3CDTF">2021-06-23T15:50:46Z</dcterms:created>
  <dcterms:modified xsi:type="dcterms:W3CDTF">2024-05-28T20:29:34Z</dcterms:modified>
</cp:coreProperties>
</file>